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3" r:id="rId6"/>
    <p:sldId id="260" r:id="rId7"/>
    <p:sldId id="269" r:id="rId8"/>
    <p:sldId id="267" r:id="rId9"/>
    <p:sldId id="266" r:id="rId10"/>
    <p:sldId id="271" r:id="rId11"/>
    <p:sldId id="264" r:id="rId12"/>
    <p:sldId id="270" r:id="rId13"/>
    <p:sldId id="268" r:id="rId1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20" d="100"/>
          <a:sy n="120" d="100"/>
        </p:scale>
        <p:origin x="-1290" y="-1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52945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99048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830280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153083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7081CE-130D-49FC-9275-E411AE66AA30}" type="datetimeFigureOut">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0353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7081CE-130D-49FC-9275-E411AE66AA30}" type="datetimeFigureOut">
              <a:rPr lang="en-US" smtClean="0"/>
              <a:t>9/6/2022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739878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7081CE-130D-49FC-9275-E411AE66AA30}" type="datetimeFigureOut">
              <a:rPr lang="en-US" smtClean="0"/>
              <a:t>9/6/2022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13070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7081CE-130D-49FC-9275-E411AE66AA30}" type="datetimeFigureOut">
              <a:rPr lang="en-US" smtClean="0"/>
              <a:t>9/6/2022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0849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081CE-130D-49FC-9275-E411AE66AA30}" type="datetimeFigureOut">
              <a:rPr lang="en-US" smtClean="0"/>
              <a:t>9/6/2022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6269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9/6/2022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8912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9/6/2022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3408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081CE-130D-49FC-9275-E411AE66AA30}" type="datetimeFigureOut">
              <a:rPr lang="en-US" smtClean="0"/>
              <a:t>9/6/2022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38A70-B53D-4DF6-8DFB-2A4E4B61F221}" type="slidenum">
              <a:rPr lang="en-US" smtClean="0"/>
              <a:t>‹#›</a:t>
            </a:fld>
            <a:endParaRPr lang="en-US"/>
          </a:p>
        </p:txBody>
      </p:sp>
    </p:spTree>
    <p:extLst>
      <p:ext uri="{BB962C8B-B14F-4D97-AF65-F5344CB8AC3E}">
        <p14:creationId xmlns:p14="http://schemas.microsoft.com/office/powerpoint/2010/main" val="42231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makingcircuits.com/blog/types-of-microcontroller-boards-and-their-applications/"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1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
            <a:ext cx="7772400" cy="1470025"/>
          </a:xfrm>
        </p:spPr>
        <p:txBody>
          <a:bodyPr/>
          <a:lstStyle/>
          <a:p>
            <a:r>
              <a:rPr lang="en-US" dirty="0" smtClean="0">
                <a:solidFill>
                  <a:schemeClr val="bg1"/>
                </a:solidFill>
                <a:latin typeface="Arial Black" panose="020B0A04020102020204" pitchFamily="34" charset="0"/>
              </a:rPr>
              <a:t>SEICHE 2022</a:t>
            </a:r>
            <a:br>
              <a:rPr lang="en-US" dirty="0" smtClean="0">
                <a:solidFill>
                  <a:schemeClr val="bg1"/>
                </a:solidFill>
                <a:latin typeface="Arial Black" panose="020B0A04020102020204" pitchFamily="34" charset="0"/>
              </a:rPr>
            </a:br>
            <a:r>
              <a:rPr lang="en-US" dirty="0" smtClean="0">
                <a:solidFill>
                  <a:schemeClr val="bg1"/>
                </a:solidFill>
                <a:latin typeface="Arial Black" panose="020B0A04020102020204" pitchFamily="34" charset="0"/>
              </a:rPr>
              <a:t>Basic Arduino Programming</a:t>
            </a:r>
            <a:endParaRPr lang="en-US" dirty="0">
              <a:solidFill>
                <a:schemeClr val="bg1"/>
              </a:solidFill>
              <a:latin typeface="Arial Black" panose="020B0A04020102020204" pitchFamily="34" charset="0"/>
            </a:endParaRPr>
          </a:p>
        </p:txBody>
      </p:sp>
      <p:sp>
        <p:nvSpPr>
          <p:cNvPr id="6" name="Subtitle 2"/>
          <p:cNvSpPr>
            <a:spLocks noGrp="1"/>
          </p:cNvSpPr>
          <p:nvPr>
            <p:ph type="subTitle" idx="1"/>
          </p:nvPr>
        </p:nvSpPr>
        <p:spPr>
          <a:xfrm>
            <a:off x="609600" y="2590800"/>
            <a:ext cx="8153400" cy="3048000"/>
          </a:xfrm>
        </p:spPr>
        <p:txBody>
          <a:bodyPr>
            <a:normAutofit/>
          </a:bodyPr>
          <a:lstStyle/>
          <a:p>
            <a:pPr algn="l">
              <a:spcBef>
                <a:spcPts val="0"/>
              </a:spcBef>
            </a:pPr>
            <a:r>
              <a:rPr lang="en-US" dirty="0" smtClean="0">
                <a:solidFill>
                  <a:srgbClr val="FFFF00"/>
                </a:solidFill>
                <a:latin typeface="Arial Black" panose="020B0A04020102020204" pitchFamily="34" charset="0"/>
              </a:rPr>
              <a:t>Instructor:   Paul Frommeyer</a:t>
            </a:r>
          </a:p>
          <a:p>
            <a:pPr algn="l">
              <a:spcBef>
                <a:spcPts val="0"/>
              </a:spcBef>
            </a:pPr>
            <a:r>
              <a:rPr lang="en-US" dirty="0">
                <a:solidFill>
                  <a:srgbClr val="FFFF00"/>
                </a:solidFill>
                <a:latin typeface="Arial Black" panose="020B0A04020102020204" pitchFamily="34" charset="0"/>
              </a:rPr>
              <a:t> </a:t>
            </a:r>
            <a:r>
              <a:rPr lang="en-US" dirty="0" smtClean="0">
                <a:solidFill>
                  <a:srgbClr val="FFFF00"/>
                </a:solidFill>
                <a:latin typeface="Arial Black" panose="020B0A04020102020204" pitchFamily="34" charset="0"/>
              </a:rPr>
              <a:t>                    </a:t>
            </a:r>
            <a:r>
              <a:rPr lang="en-US" sz="2000" dirty="0" smtClean="0">
                <a:solidFill>
                  <a:srgbClr val="FFFF00"/>
                </a:solidFill>
                <a:latin typeface="Arial Black" panose="020B0A04020102020204" pitchFamily="34" charset="0"/>
              </a:rPr>
              <a:t>www.paulfrommeyer.com</a:t>
            </a:r>
            <a:endParaRPr lang="en-US" dirty="0" smtClean="0">
              <a:solidFill>
                <a:srgbClr val="FFFF00"/>
              </a:solidFill>
              <a:latin typeface="Arial Black" panose="020B0A04020102020204" pitchFamily="34" charset="0"/>
            </a:endParaRPr>
          </a:p>
          <a:p>
            <a:pPr algn="l"/>
            <a:endParaRPr lang="en-US" dirty="0" smtClean="0">
              <a:solidFill>
                <a:srgbClr val="FFFF00"/>
              </a:solidFill>
              <a:latin typeface="Arial Black" panose="020B0A04020102020204" pitchFamily="34" charset="0"/>
            </a:endParaRPr>
          </a:p>
          <a:p>
            <a:pPr algn="l"/>
            <a:r>
              <a:rPr lang="en-US" sz="2800" dirty="0" smtClean="0">
                <a:solidFill>
                  <a:srgbClr val="FFFF00"/>
                </a:solidFill>
                <a:latin typeface="Arial Black" panose="020B0A04020102020204" pitchFamily="34" charset="0"/>
              </a:rPr>
              <a:t>Corporate Sponsor: DXC Technology</a:t>
            </a:r>
          </a:p>
        </p:txBody>
      </p:sp>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5156836"/>
            <a:ext cx="2438400" cy="1330960"/>
          </a:xfrm>
          <a:prstGeom prst="rect">
            <a:avLst/>
          </a:prstGeom>
          <a:noFill/>
          <a:ln>
            <a:noFill/>
          </a:ln>
          <a:effectLst/>
          <a:extLst/>
        </p:spPr>
      </p:pic>
    </p:spTree>
    <p:extLst>
      <p:ext uri="{BB962C8B-B14F-4D97-AF65-F5344CB8AC3E}">
        <p14:creationId xmlns:p14="http://schemas.microsoft.com/office/powerpoint/2010/main" val="1581406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1143000"/>
          </a:xfrm>
        </p:spPr>
        <p:txBody>
          <a:bodyPr/>
          <a:lstStyle/>
          <a:p>
            <a:r>
              <a:rPr lang="en-US" sz="3200" dirty="0" smtClean="0"/>
              <a:t>Microcontroller Differences</a:t>
            </a:r>
            <a:endParaRPr lang="en-US" sz="3200" dirty="0"/>
          </a:p>
        </p:txBody>
      </p:sp>
      <p:sp>
        <p:nvSpPr>
          <p:cNvPr id="3" name="Content Placeholder 2"/>
          <p:cNvSpPr>
            <a:spLocks noGrp="1"/>
          </p:cNvSpPr>
          <p:nvPr>
            <p:ph idx="1"/>
          </p:nvPr>
        </p:nvSpPr>
        <p:spPr>
          <a:xfrm>
            <a:off x="457200" y="2133600"/>
            <a:ext cx="7848600" cy="4419600"/>
          </a:xfrm>
        </p:spPr>
        <p:txBody>
          <a:bodyPr>
            <a:normAutofit fontScale="92500" lnSpcReduction="10000"/>
          </a:bodyPr>
          <a:lstStyle/>
          <a:p>
            <a:r>
              <a:rPr lang="en-US" sz="1800" dirty="0" smtClean="0"/>
              <a:t>Size of dynamic program memory (DRAM)</a:t>
            </a:r>
          </a:p>
          <a:p>
            <a:r>
              <a:rPr lang="en-US" sz="1800" dirty="0" smtClean="0"/>
              <a:t>Size of offline program storage (Flash memory)</a:t>
            </a:r>
            <a:endParaRPr lang="en-US" sz="1800" dirty="0" smtClean="0"/>
          </a:p>
          <a:p>
            <a:r>
              <a:rPr lang="en-US" sz="1800" dirty="0" smtClean="0"/>
              <a:t>Speed of the processor (base clock speed, e.g., 120Mhz)</a:t>
            </a:r>
          </a:p>
          <a:p>
            <a:r>
              <a:rPr lang="en-US" sz="1800" dirty="0" smtClean="0"/>
              <a:t>Addressing and data sizes the processor can handle, e.g., 8-bit vs 32-bit</a:t>
            </a:r>
            <a:endParaRPr lang="en-US" sz="1800" dirty="0" smtClean="0"/>
          </a:p>
          <a:p>
            <a:r>
              <a:rPr lang="en-US" sz="1800" dirty="0" smtClean="0"/>
              <a:t>Number of General Purpose I/O connections</a:t>
            </a:r>
            <a:endParaRPr lang="en-US" sz="1800" dirty="0" smtClean="0"/>
          </a:p>
          <a:p>
            <a:r>
              <a:rPr lang="en-US" sz="1800" dirty="0" smtClean="0"/>
              <a:t>Number and resolution of analog ports (ADC)</a:t>
            </a:r>
            <a:endParaRPr lang="en-US" sz="1800" dirty="0" smtClean="0"/>
          </a:p>
          <a:p>
            <a:r>
              <a:rPr lang="en-US" sz="1800" dirty="0" smtClean="0"/>
              <a:t>Number and type of serial connections available</a:t>
            </a:r>
          </a:p>
          <a:p>
            <a:r>
              <a:rPr lang="en-US" sz="1800" dirty="0" smtClean="0"/>
              <a:t>Number of ports capable of pulse width modulation (PWM) output</a:t>
            </a:r>
            <a:endParaRPr lang="en-US" sz="1800" dirty="0" smtClean="0"/>
          </a:p>
          <a:p>
            <a:r>
              <a:rPr lang="en-US" sz="1800" dirty="0" smtClean="0"/>
              <a:t>How the microcontroller is flashed with new software</a:t>
            </a:r>
          </a:p>
          <a:p>
            <a:r>
              <a:rPr lang="en-US" sz="1800" dirty="0" smtClean="0"/>
              <a:t>Integrated </a:t>
            </a:r>
            <a:r>
              <a:rPr lang="en-US" sz="1800" dirty="0" err="1" smtClean="0"/>
              <a:t>WiFi</a:t>
            </a:r>
            <a:r>
              <a:rPr lang="en-US" sz="1800" dirty="0" smtClean="0"/>
              <a:t> and/or Bluetooth</a:t>
            </a:r>
          </a:p>
          <a:p>
            <a:r>
              <a:rPr lang="en-US" sz="1800" dirty="0" smtClean="0"/>
              <a:t>Integrated USB connectivity (some boards don’t have this!)</a:t>
            </a:r>
          </a:p>
          <a:p>
            <a:pPr marL="0" indent="0">
              <a:buNone/>
            </a:pPr>
            <a:r>
              <a:rPr lang="en-US" sz="1800" b="1" dirty="0" smtClean="0"/>
              <a:t>More subtle differences</a:t>
            </a:r>
          </a:p>
          <a:p>
            <a:r>
              <a:rPr lang="en-US" sz="1800" dirty="0" smtClean="0"/>
              <a:t>The number and type of internal timers available</a:t>
            </a:r>
          </a:p>
          <a:p>
            <a:r>
              <a:rPr lang="en-US" sz="1800" dirty="0" smtClean="0"/>
              <a:t>Which ports can act as interrupt inputs</a:t>
            </a:r>
          </a:p>
          <a:p>
            <a:r>
              <a:rPr lang="en-US" sz="1800" dirty="0" smtClean="0"/>
              <a:t>How the internal port configuration registers work</a:t>
            </a:r>
            <a:endParaRPr lang="en-US" sz="1800" dirty="0" smtClean="0"/>
          </a:p>
          <a:p>
            <a:endParaRPr lang="en-US" sz="1800" dirty="0" smtClean="0"/>
          </a:p>
          <a:p>
            <a:pPr marL="0" indent="0">
              <a:buNone/>
            </a:pPr>
            <a:endParaRPr lang="en-US" sz="1800" dirty="0"/>
          </a:p>
        </p:txBody>
      </p:sp>
      <p:sp>
        <p:nvSpPr>
          <p:cNvPr id="5" name="Content Placeholder 2"/>
          <p:cNvSpPr txBox="1">
            <a:spLocks/>
          </p:cNvSpPr>
          <p:nvPr/>
        </p:nvSpPr>
        <p:spPr>
          <a:xfrm>
            <a:off x="457200" y="1219200"/>
            <a:ext cx="8229600" cy="914400"/>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smtClean="0"/>
              <a:t>In addition to unique features to numerous to cover, there are some things that will be different between microprocessors. These are cost/benefit tradeoffs.</a:t>
            </a:r>
            <a:endParaRPr lang="en-US" b="1" dirty="0" smtClean="0"/>
          </a:p>
        </p:txBody>
      </p:sp>
    </p:spTree>
    <p:extLst>
      <p:ext uri="{BB962C8B-B14F-4D97-AF65-F5344CB8AC3E}">
        <p14:creationId xmlns:p14="http://schemas.microsoft.com/office/powerpoint/2010/main" val="33970202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63562"/>
          </a:xfrm>
        </p:spPr>
        <p:txBody>
          <a:bodyPr/>
          <a:lstStyle/>
          <a:p>
            <a:r>
              <a:rPr lang="en-US" sz="2800" dirty="0" smtClean="0"/>
              <a:t>Our Microcontroller: The </a:t>
            </a:r>
            <a:r>
              <a:rPr lang="en-US" sz="2800" dirty="0" err="1" smtClean="0"/>
              <a:t>WeMos</a:t>
            </a:r>
            <a:r>
              <a:rPr lang="en-US" sz="2800" dirty="0" smtClean="0"/>
              <a:t> D1 Mini</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9144000" cy="4894046"/>
          </a:xfrm>
          <a:prstGeom prst="rect">
            <a:avLst/>
          </a:prstGeom>
        </p:spPr>
      </p:pic>
      <p:sp>
        <p:nvSpPr>
          <p:cNvPr id="7" name="Content Placeholder 2"/>
          <p:cNvSpPr>
            <a:spLocks noGrp="1"/>
          </p:cNvSpPr>
          <p:nvPr>
            <p:ph idx="1"/>
          </p:nvPr>
        </p:nvSpPr>
        <p:spPr>
          <a:xfrm>
            <a:off x="0" y="4483208"/>
            <a:ext cx="9144000" cy="1981200"/>
          </a:xfrm>
          <a:solidFill>
            <a:schemeClr val="bg1"/>
          </a:solidFill>
        </p:spPr>
        <p:txBody>
          <a:bodyPr anchor="ctr">
            <a:noAutofit/>
          </a:bodyPr>
          <a:lstStyle/>
          <a:p>
            <a:endParaRPr lang="en-US" sz="1200" dirty="0" smtClean="0">
              <a:solidFill>
                <a:schemeClr val="tx1"/>
              </a:solidFill>
            </a:endParaRPr>
          </a:p>
          <a:p>
            <a:pPr marL="0" indent="0">
              <a:buNone/>
            </a:pPr>
            <a:r>
              <a:rPr lang="en-US" sz="1200" b="1" dirty="0" err="1" smtClean="0">
                <a:solidFill>
                  <a:schemeClr val="tx1"/>
                </a:solidFill>
              </a:rPr>
              <a:t>Hilights</a:t>
            </a:r>
            <a:endParaRPr lang="en-US" sz="1200" b="1" dirty="0" smtClean="0">
              <a:solidFill>
                <a:schemeClr val="tx1"/>
              </a:solidFill>
            </a:endParaRPr>
          </a:p>
          <a:p>
            <a:r>
              <a:rPr lang="en-US" sz="1200" b="1" dirty="0" smtClean="0">
                <a:solidFill>
                  <a:schemeClr val="tx1"/>
                </a:solidFill>
              </a:rPr>
              <a:t>11 </a:t>
            </a:r>
            <a:r>
              <a:rPr lang="en-US" sz="1200" b="1" dirty="0">
                <a:solidFill>
                  <a:schemeClr val="tx1"/>
                </a:solidFill>
              </a:rPr>
              <a:t>digital </a:t>
            </a:r>
            <a:r>
              <a:rPr lang="en-US" sz="1200" b="1" dirty="0" smtClean="0">
                <a:solidFill>
                  <a:schemeClr val="tx1"/>
                </a:solidFill>
              </a:rPr>
              <a:t>IO: all are interrupt and </a:t>
            </a:r>
            <a:r>
              <a:rPr lang="en-US" sz="1200" b="1" dirty="0" err="1" smtClean="0">
                <a:solidFill>
                  <a:schemeClr val="tx1"/>
                </a:solidFill>
              </a:rPr>
              <a:t>pwm</a:t>
            </a:r>
            <a:r>
              <a:rPr lang="en-US" sz="1200" b="1" dirty="0" smtClean="0">
                <a:solidFill>
                  <a:schemeClr val="tx1"/>
                </a:solidFill>
              </a:rPr>
              <a:t> capable (except D0/GPIO16)</a:t>
            </a:r>
            <a:endParaRPr lang="en-US" sz="1200" b="1" dirty="0">
              <a:solidFill>
                <a:schemeClr val="tx1"/>
              </a:solidFill>
            </a:endParaRPr>
          </a:p>
          <a:p>
            <a:r>
              <a:rPr lang="en-US" sz="1200" b="1" dirty="0">
                <a:solidFill>
                  <a:schemeClr val="tx1"/>
                </a:solidFill>
              </a:rPr>
              <a:t>1 analog </a:t>
            </a:r>
            <a:r>
              <a:rPr lang="en-US" sz="1200" b="1" dirty="0" smtClean="0">
                <a:solidFill>
                  <a:schemeClr val="tx1"/>
                </a:solidFill>
              </a:rPr>
              <a:t>input (</a:t>
            </a:r>
            <a:r>
              <a:rPr lang="en-US" sz="1200" b="1" dirty="0">
                <a:solidFill>
                  <a:schemeClr val="tx1"/>
                </a:solidFill>
              </a:rPr>
              <a:t>3.2V max input</a:t>
            </a:r>
            <a:r>
              <a:rPr lang="en-US" sz="1200" b="1" dirty="0" smtClean="0">
                <a:solidFill>
                  <a:schemeClr val="tx1"/>
                </a:solidFill>
              </a:rPr>
              <a:t>): A0/ADC0</a:t>
            </a:r>
            <a:endParaRPr lang="en-US" sz="1200" b="1" dirty="0">
              <a:solidFill>
                <a:schemeClr val="tx1"/>
              </a:solidFill>
            </a:endParaRPr>
          </a:p>
          <a:p>
            <a:r>
              <a:rPr lang="en-US" sz="1200" b="1" dirty="0" smtClean="0">
                <a:solidFill>
                  <a:schemeClr val="tx1"/>
                </a:solidFill>
              </a:rPr>
              <a:t>Micro USB </a:t>
            </a:r>
            <a:r>
              <a:rPr lang="en-US" sz="1200" b="1" u="sng" dirty="0" smtClean="0">
                <a:solidFill>
                  <a:schemeClr val="tx1"/>
                </a:solidFill>
              </a:rPr>
              <a:t>or</a:t>
            </a:r>
            <a:r>
              <a:rPr lang="en-US" sz="1200" b="1" dirty="0" smtClean="0">
                <a:solidFill>
                  <a:schemeClr val="tx1"/>
                </a:solidFill>
              </a:rPr>
              <a:t> Type-C </a:t>
            </a:r>
            <a:r>
              <a:rPr lang="en-US" sz="1200" b="1" dirty="0">
                <a:solidFill>
                  <a:schemeClr val="tx1"/>
                </a:solidFill>
              </a:rPr>
              <a:t>USB </a:t>
            </a:r>
            <a:r>
              <a:rPr lang="en-US" sz="1200" b="1" dirty="0" smtClean="0">
                <a:solidFill>
                  <a:schemeClr val="tx1"/>
                </a:solidFill>
              </a:rPr>
              <a:t>Port (clones usually have micro USB)</a:t>
            </a:r>
            <a:endParaRPr lang="en-US" sz="1200" b="1" dirty="0">
              <a:solidFill>
                <a:schemeClr val="tx1"/>
              </a:solidFill>
            </a:endParaRPr>
          </a:p>
          <a:p>
            <a:r>
              <a:rPr lang="en-US" sz="1200" b="1" dirty="0" smtClean="0">
                <a:solidFill>
                  <a:schemeClr val="tx1"/>
                </a:solidFill>
              </a:rPr>
              <a:t>Two SPI interfaces (one is used for on-board flash memory), one I2C interface, two serial ports</a:t>
            </a:r>
          </a:p>
          <a:p>
            <a:r>
              <a:rPr lang="en-US" sz="1200" b="1" dirty="0" smtClean="0">
                <a:solidFill>
                  <a:schemeClr val="tx1"/>
                </a:solidFill>
              </a:rPr>
              <a:t>Built-in </a:t>
            </a:r>
            <a:r>
              <a:rPr lang="en-US" sz="1200" b="1" dirty="0" err="1" smtClean="0">
                <a:solidFill>
                  <a:schemeClr val="tx1"/>
                </a:solidFill>
              </a:rPr>
              <a:t>WiFi</a:t>
            </a:r>
            <a:r>
              <a:rPr lang="en-US" sz="1200" b="1" dirty="0" smtClean="0">
                <a:solidFill>
                  <a:schemeClr val="tx1"/>
                </a:solidFill>
              </a:rPr>
              <a:t> (client or standalone access point modes) and Bluetooth</a:t>
            </a:r>
            <a:endParaRPr lang="en-US" sz="1200" b="1" dirty="0">
              <a:solidFill>
                <a:schemeClr val="tx1"/>
              </a:solidFill>
            </a:endParaRPr>
          </a:p>
          <a:p>
            <a:r>
              <a:rPr lang="en-US" sz="1200" b="1" dirty="0">
                <a:solidFill>
                  <a:schemeClr val="tx1"/>
                </a:solidFill>
              </a:rPr>
              <a:t>Compatible with </a:t>
            </a:r>
            <a:r>
              <a:rPr lang="en-US" sz="1200" b="1" dirty="0" err="1">
                <a:solidFill>
                  <a:schemeClr val="tx1"/>
                </a:solidFill>
              </a:rPr>
              <a:t>MicroPython</a:t>
            </a:r>
            <a:r>
              <a:rPr lang="en-US" sz="1200" b="1" dirty="0">
                <a:solidFill>
                  <a:schemeClr val="tx1"/>
                </a:solidFill>
              </a:rPr>
              <a:t>, Arduino, </a:t>
            </a:r>
            <a:r>
              <a:rPr lang="en-US" sz="1200" b="1" dirty="0" err="1" smtClean="0">
                <a:solidFill>
                  <a:schemeClr val="tx1"/>
                </a:solidFill>
              </a:rPr>
              <a:t>NodeMCU</a:t>
            </a:r>
            <a:endParaRPr lang="en-US" sz="1200" b="1" dirty="0" smtClean="0">
              <a:solidFill>
                <a:schemeClr val="tx1"/>
              </a:solidFill>
            </a:endParaRPr>
          </a:p>
          <a:p>
            <a:r>
              <a:rPr lang="en-US" sz="1200" b="1" dirty="0" smtClean="0">
                <a:solidFill>
                  <a:schemeClr val="tx1"/>
                </a:solidFill>
              </a:rPr>
              <a:t>Uses the CH340 USB-to-serial driver (installation usually needed on Windows)</a:t>
            </a:r>
          </a:p>
          <a:p>
            <a:r>
              <a:rPr lang="en-US" sz="1200" b="1" dirty="0" smtClean="0">
                <a:solidFill>
                  <a:schemeClr val="tx1"/>
                </a:solidFill>
              </a:rPr>
              <a:t>Extremely low cost (</a:t>
            </a:r>
            <a:r>
              <a:rPr lang="en-US" sz="1200" b="1" dirty="0" err="1" smtClean="0">
                <a:solidFill>
                  <a:schemeClr val="tx1"/>
                </a:solidFill>
              </a:rPr>
              <a:t>approx</a:t>
            </a:r>
            <a:r>
              <a:rPr lang="en-US" sz="1200" b="1" dirty="0" smtClean="0">
                <a:solidFill>
                  <a:schemeClr val="tx1"/>
                </a:solidFill>
              </a:rPr>
              <a:t> $3.00 US on Amazon; one of the two least expensive components in your kits)</a:t>
            </a:r>
          </a:p>
          <a:p>
            <a:endParaRPr lang="en-US" sz="1200" dirty="0" smtClean="0">
              <a:solidFill>
                <a:schemeClr val="tx1"/>
              </a:solidFill>
            </a:endParaRPr>
          </a:p>
          <a:p>
            <a:endParaRPr lang="en-US" sz="1200" dirty="0" smtClean="0">
              <a:solidFill>
                <a:schemeClr val="tx1"/>
              </a:solidFill>
              <a:latin typeface="Arial Unicode MS"/>
              <a:ea typeface="Arial Unicode MS"/>
              <a:cs typeface="Arial Unicode MS"/>
              <a:sym typeface="Wingdings"/>
            </a:endParaRPr>
          </a:p>
        </p:txBody>
      </p:sp>
    </p:spTree>
    <p:extLst>
      <p:ext uri="{BB962C8B-B14F-4D97-AF65-F5344CB8AC3E}">
        <p14:creationId xmlns:p14="http://schemas.microsoft.com/office/powerpoint/2010/main" val="25261088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487362"/>
          </a:xfrm>
        </p:spPr>
        <p:txBody>
          <a:bodyPr/>
          <a:lstStyle/>
          <a:p>
            <a:r>
              <a:rPr lang="en-US" sz="3200" dirty="0" smtClean="0"/>
              <a:t>SEICHE LED Display Architecture</a:t>
            </a:r>
            <a:endParaRPr lang="en-US" sz="3200" dirty="0"/>
          </a:p>
        </p:txBody>
      </p:sp>
      <p:sp>
        <p:nvSpPr>
          <p:cNvPr id="4" name="Content Placeholder 2"/>
          <p:cNvSpPr txBox="1">
            <a:spLocks/>
          </p:cNvSpPr>
          <p:nvPr/>
        </p:nvSpPr>
        <p:spPr>
          <a:xfrm>
            <a:off x="457200" y="5105400"/>
            <a:ext cx="8229600" cy="152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spcBef>
                <a:spcPts val="0"/>
              </a:spcBef>
            </a:pPr>
            <a:r>
              <a:rPr lang="en-US" sz="1800" dirty="0" smtClean="0"/>
              <a:t>Red MAX7219 8x32 LED matrix display (SPI)</a:t>
            </a:r>
          </a:p>
          <a:p>
            <a:pPr marL="0">
              <a:spcBef>
                <a:spcPts val="0"/>
              </a:spcBef>
            </a:pPr>
            <a:r>
              <a:rPr lang="en-US" sz="1800" dirty="0" smtClean="0"/>
              <a:t>ZS-042 real-time clock module (I2C)</a:t>
            </a:r>
          </a:p>
          <a:p>
            <a:pPr marL="0">
              <a:spcBef>
                <a:spcPts val="0"/>
              </a:spcBef>
            </a:pPr>
            <a:r>
              <a:rPr lang="en-US" sz="1800" dirty="0" smtClean="0"/>
              <a:t>BMP280 Temperature and Pressure Sensor (I2C)</a:t>
            </a:r>
          </a:p>
          <a:p>
            <a:pPr marL="0">
              <a:spcBef>
                <a:spcPts val="0"/>
              </a:spcBef>
            </a:pPr>
            <a:r>
              <a:rPr lang="en-US" sz="1800" dirty="0" smtClean="0"/>
              <a:t>Piezoelectric speaker (PWM)</a:t>
            </a:r>
          </a:p>
          <a:p>
            <a:pPr marL="0">
              <a:spcBef>
                <a:spcPts val="0"/>
              </a:spcBef>
            </a:pPr>
            <a:r>
              <a:rPr lang="en-US" sz="1800" dirty="0" smtClean="0"/>
              <a:t>10K</a:t>
            </a:r>
            <a:r>
              <a:rPr lang="el-GR" sz="1800" dirty="0" smtClean="0">
                <a:latin typeface="Arial Unicode MS"/>
                <a:ea typeface="Arial Unicode MS"/>
                <a:cs typeface="Arial Unicode MS"/>
              </a:rPr>
              <a:t>Ω</a:t>
            </a:r>
            <a:r>
              <a:rPr lang="en-US" sz="1800" dirty="0" smtClean="0"/>
              <a:t> Potentiometer (Analog-to-Digital Converter)</a:t>
            </a:r>
          </a:p>
          <a:p>
            <a:pPr marL="0">
              <a:spcBef>
                <a:spcPts val="0"/>
              </a:spcBef>
            </a:pPr>
            <a:r>
              <a:rPr lang="en-US" sz="1800" dirty="0" smtClean="0"/>
              <a:t>Button (Pullup and interrupt)</a:t>
            </a:r>
          </a:p>
          <a:p>
            <a:pPr marL="0">
              <a:spcBef>
                <a:spcPts val="0"/>
              </a:spcBef>
            </a:pPr>
            <a:endParaRPr 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267700" cy="395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55735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Formal End of Lesson 1</a:t>
            </a:r>
            <a:endParaRPr lang="en-US" sz="3200" dirty="0"/>
          </a:p>
        </p:txBody>
      </p:sp>
      <p:sp>
        <p:nvSpPr>
          <p:cNvPr id="3" name="Content Placeholder 2"/>
          <p:cNvSpPr>
            <a:spLocks noGrp="1"/>
          </p:cNvSpPr>
          <p:nvPr>
            <p:ph idx="1"/>
          </p:nvPr>
        </p:nvSpPr>
        <p:spPr>
          <a:xfrm>
            <a:off x="457200" y="1524000"/>
            <a:ext cx="8229600" cy="5105400"/>
          </a:xfrm>
        </p:spPr>
        <p:txBody>
          <a:bodyPr>
            <a:normAutofit/>
          </a:bodyPr>
          <a:lstStyle/>
          <a:p>
            <a:pPr marL="0" indent="0">
              <a:buNone/>
            </a:pPr>
            <a:r>
              <a:rPr lang="en-US" b="1" dirty="0" smtClean="0">
                <a:solidFill>
                  <a:srgbClr val="FFFF00"/>
                </a:solidFill>
              </a:rPr>
              <a:t>HOMEWORK!</a:t>
            </a:r>
          </a:p>
          <a:p>
            <a:r>
              <a:rPr lang="en-US" sz="2800" b="1" dirty="0" smtClean="0">
                <a:solidFill>
                  <a:srgbClr val="FFFF00"/>
                </a:solidFill>
              </a:rPr>
              <a:t>Getting Started With Arduino – Chapter 3</a:t>
            </a:r>
          </a:p>
          <a:p>
            <a:r>
              <a:rPr lang="en-US" sz="2800" b="1" dirty="0" smtClean="0">
                <a:solidFill>
                  <a:srgbClr val="FFFF00"/>
                </a:solidFill>
              </a:rPr>
              <a:t>Arduino Cookbook – Chapter 1</a:t>
            </a:r>
          </a:p>
          <a:p>
            <a:pPr marL="0" indent="0">
              <a:buNone/>
            </a:pPr>
            <a:endParaRPr lang="en-US" b="1" dirty="0"/>
          </a:p>
          <a:p>
            <a:pPr marL="0" indent="0">
              <a:buNone/>
            </a:pPr>
            <a:r>
              <a:rPr lang="en-US" b="1" dirty="0" smtClean="0"/>
              <a:t>In next week’s exciting episode</a:t>
            </a:r>
          </a:p>
          <a:p>
            <a:r>
              <a:rPr lang="en-US" sz="2400" dirty="0" smtClean="0"/>
              <a:t>USB drive distribution and contents</a:t>
            </a:r>
          </a:p>
          <a:p>
            <a:r>
              <a:rPr lang="en-US" sz="2400" dirty="0" smtClean="0"/>
              <a:t>Installing CH340 drivers</a:t>
            </a:r>
          </a:p>
          <a:p>
            <a:r>
              <a:rPr lang="en-US" sz="2400" dirty="0" smtClean="0"/>
              <a:t>Installing the Arduino IDE</a:t>
            </a:r>
          </a:p>
          <a:p>
            <a:pPr marL="0" indent="0">
              <a:buNone/>
            </a:pPr>
            <a:endParaRPr lang="en-US" dirty="0"/>
          </a:p>
        </p:txBody>
      </p:sp>
    </p:spTree>
    <p:extLst>
      <p:ext uri="{BB962C8B-B14F-4D97-AF65-F5344CB8AC3E}">
        <p14:creationId xmlns:p14="http://schemas.microsoft.com/office/powerpoint/2010/main" val="27991719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YOUR INSTRUCTOR</a:t>
            </a:r>
            <a:endParaRPr lang="en-US" sz="4800" dirty="0"/>
          </a:p>
        </p:txBody>
      </p:sp>
      <p:sp>
        <p:nvSpPr>
          <p:cNvPr id="3" name="Content Placeholder 2"/>
          <p:cNvSpPr>
            <a:spLocks noGrp="1"/>
          </p:cNvSpPr>
          <p:nvPr>
            <p:ph idx="1"/>
          </p:nvPr>
        </p:nvSpPr>
        <p:spPr>
          <a:xfrm>
            <a:off x="457200" y="1295400"/>
            <a:ext cx="8229600" cy="5334000"/>
          </a:xfrm>
        </p:spPr>
        <p:txBody>
          <a:bodyPr>
            <a:normAutofit fontScale="92500" lnSpcReduction="20000"/>
          </a:bodyPr>
          <a:lstStyle/>
          <a:p>
            <a:pPr marL="0" indent="0">
              <a:buNone/>
            </a:pPr>
            <a:r>
              <a:rPr lang="en-US" b="1" dirty="0" smtClean="0"/>
              <a:t>Career</a:t>
            </a:r>
          </a:p>
          <a:p>
            <a:r>
              <a:rPr lang="en-US" dirty="0" smtClean="0"/>
              <a:t>Computer Infrastructure Engineer (30+ </a:t>
            </a:r>
            <a:r>
              <a:rPr lang="en-US" dirty="0" err="1" smtClean="0"/>
              <a:t>yrs</a:t>
            </a:r>
            <a:r>
              <a:rPr lang="en-US" dirty="0" smtClean="0"/>
              <a:t>)</a:t>
            </a:r>
          </a:p>
          <a:p>
            <a:pPr lvl="1"/>
            <a:r>
              <a:rPr lang="en-US" sz="2600" dirty="0" smtClean="0"/>
              <a:t>Apple Computer     </a:t>
            </a:r>
            <a:r>
              <a:rPr lang="en-US" sz="2400" dirty="0" smtClean="0"/>
              <a:t>– </a:t>
            </a:r>
            <a:r>
              <a:rPr lang="en-US" sz="2600" dirty="0" smtClean="0"/>
              <a:t>Sony       </a:t>
            </a:r>
            <a:r>
              <a:rPr lang="en-US" sz="2400" dirty="0" smtClean="0"/>
              <a:t>–</a:t>
            </a:r>
            <a:r>
              <a:rPr lang="en-US" sz="2600" dirty="0" smtClean="0"/>
              <a:t> General Magic</a:t>
            </a:r>
          </a:p>
          <a:p>
            <a:pPr lvl="1"/>
            <a:r>
              <a:rPr lang="en-US" sz="2600" dirty="0" smtClean="0"/>
              <a:t>Cisco Systems            </a:t>
            </a:r>
            <a:r>
              <a:rPr lang="en-US" sz="2400" dirty="0" smtClean="0"/>
              <a:t>–</a:t>
            </a:r>
            <a:r>
              <a:rPr lang="en-US" sz="2600" dirty="0" smtClean="0"/>
              <a:t> HP/HPE/DXC </a:t>
            </a:r>
            <a:r>
              <a:rPr lang="en-US" sz="2600" dirty="0"/>
              <a:t>[</a:t>
            </a:r>
            <a:r>
              <a:rPr lang="en-US" sz="2600" dirty="0" smtClean="0"/>
              <a:t>current]</a:t>
            </a:r>
          </a:p>
          <a:p>
            <a:r>
              <a:rPr lang="en-US" dirty="0" smtClean="0"/>
              <a:t>Linux/Unix Sysadmin (20+ years)</a:t>
            </a:r>
          </a:p>
          <a:p>
            <a:r>
              <a:rPr lang="en-US" dirty="0" smtClean="0"/>
              <a:t>C developer (professionally just entry level)</a:t>
            </a:r>
          </a:p>
          <a:p>
            <a:r>
              <a:rPr lang="en-US" dirty="0" smtClean="0"/>
              <a:t>BS Computer Science, BS Philosophy</a:t>
            </a:r>
          </a:p>
          <a:p>
            <a:pPr marL="0" indent="0">
              <a:buNone/>
            </a:pPr>
            <a:r>
              <a:rPr lang="en-US" b="1" dirty="0" smtClean="0"/>
              <a:t>Personal</a:t>
            </a:r>
          </a:p>
          <a:p>
            <a:r>
              <a:rPr lang="en-US" sz="3000" dirty="0" err="1" smtClean="0"/>
              <a:t>Ubergeek</a:t>
            </a:r>
            <a:r>
              <a:rPr lang="en-US" sz="3000" dirty="0" smtClean="0"/>
              <a:t>-at-large</a:t>
            </a:r>
          </a:p>
          <a:p>
            <a:r>
              <a:rPr lang="en-US" sz="3000" dirty="0" smtClean="0"/>
              <a:t>Computers, electronics, woodworking</a:t>
            </a:r>
            <a:r>
              <a:rPr lang="en-US" dirty="0" smtClean="0"/>
              <a:t/>
            </a:r>
            <a:br>
              <a:rPr lang="en-US" dirty="0" smtClean="0"/>
            </a:br>
            <a:r>
              <a:rPr lang="en-US" sz="2600" dirty="0" smtClean="0"/>
              <a:t>- Electronics since 6</a:t>
            </a:r>
            <a:r>
              <a:rPr lang="en-US" sz="2600" baseline="30000" dirty="0" smtClean="0"/>
              <a:t>th</a:t>
            </a:r>
            <a:r>
              <a:rPr lang="en-US" sz="2600" dirty="0" smtClean="0"/>
              <a:t> grade</a:t>
            </a:r>
            <a:br>
              <a:rPr lang="en-US" sz="2600" dirty="0" smtClean="0"/>
            </a:br>
            <a:r>
              <a:rPr lang="en-US" sz="2600" dirty="0" smtClean="0"/>
              <a:t>- Computers since 7</a:t>
            </a:r>
            <a:r>
              <a:rPr lang="en-US" sz="2600" baseline="30000" dirty="0" smtClean="0"/>
              <a:t>th</a:t>
            </a:r>
            <a:r>
              <a:rPr lang="en-US" sz="2600" dirty="0" smtClean="0"/>
              <a:t> grade</a:t>
            </a:r>
          </a:p>
          <a:p>
            <a:endParaRPr lang="en-US" dirty="0"/>
          </a:p>
        </p:txBody>
      </p:sp>
    </p:spTree>
    <p:extLst>
      <p:ext uri="{BB962C8B-B14F-4D97-AF65-F5344CB8AC3E}">
        <p14:creationId xmlns:p14="http://schemas.microsoft.com/office/powerpoint/2010/main" val="26622143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“Lesson” 1 – Intro and Setup</a:t>
            </a:r>
            <a:endParaRPr lang="en-US" sz="3200" dirty="0"/>
          </a:p>
        </p:txBody>
      </p:sp>
      <p:sp>
        <p:nvSpPr>
          <p:cNvPr id="3" name="Content Placeholder 2"/>
          <p:cNvSpPr>
            <a:spLocks noGrp="1"/>
          </p:cNvSpPr>
          <p:nvPr>
            <p:ph idx="1"/>
          </p:nvPr>
        </p:nvSpPr>
        <p:spPr>
          <a:xfrm>
            <a:off x="457200" y="1600200"/>
            <a:ext cx="8229600" cy="5029200"/>
          </a:xfrm>
        </p:spPr>
        <p:txBody>
          <a:bodyPr>
            <a:normAutofit lnSpcReduction="10000"/>
          </a:bodyPr>
          <a:lstStyle/>
          <a:p>
            <a:pPr marL="0" indent="0">
              <a:buNone/>
            </a:pPr>
            <a:r>
              <a:rPr lang="en-US" b="1" dirty="0" smtClean="0"/>
              <a:t>Part A</a:t>
            </a:r>
          </a:p>
          <a:p>
            <a:r>
              <a:rPr lang="en-US" dirty="0" smtClean="0"/>
              <a:t>Introduction to class format</a:t>
            </a:r>
          </a:p>
          <a:p>
            <a:r>
              <a:rPr lang="en-US" dirty="0" smtClean="0"/>
              <a:t>Overview of lesson plan</a:t>
            </a:r>
          </a:p>
          <a:p>
            <a:r>
              <a:rPr lang="en-US" dirty="0" smtClean="0"/>
              <a:t>Presentation format (monitor, camera, screen, whiteboard)</a:t>
            </a:r>
          </a:p>
          <a:p>
            <a:r>
              <a:rPr lang="en-US" dirty="0" smtClean="0"/>
              <a:t>Inventory of USB Drives</a:t>
            </a:r>
          </a:p>
          <a:p>
            <a:pPr marL="0" indent="0">
              <a:buNone/>
            </a:pPr>
            <a:r>
              <a:rPr lang="en-US" b="1" dirty="0" smtClean="0"/>
              <a:t>Part B</a:t>
            </a:r>
          </a:p>
          <a:p>
            <a:r>
              <a:rPr lang="en-US" dirty="0" smtClean="0"/>
              <a:t>Installation of device drivers (Windows)</a:t>
            </a:r>
          </a:p>
          <a:p>
            <a:r>
              <a:rPr lang="en-US" dirty="0" smtClean="0"/>
              <a:t>Installation of Arduino IDE</a:t>
            </a:r>
          </a:p>
          <a:p>
            <a:endParaRPr lang="en-US" dirty="0"/>
          </a:p>
        </p:txBody>
      </p:sp>
    </p:spTree>
    <p:extLst>
      <p:ext uri="{BB962C8B-B14F-4D97-AF65-F5344CB8AC3E}">
        <p14:creationId xmlns:p14="http://schemas.microsoft.com/office/powerpoint/2010/main" val="36803407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01762"/>
          </a:xfrm>
        </p:spPr>
        <p:txBody>
          <a:bodyPr/>
          <a:lstStyle/>
          <a:p>
            <a:r>
              <a:rPr lang="en-US" sz="3200" dirty="0" smtClean="0"/>
              <a:t>Class </a:t>
            </a:r>
            <a:r>
              <a:rPr lang="en-US" sz="3200" dirty="0" smtClean="0"/>
              <a:t>Format and Goals</a:t>
            </a:r>
            <a:r>
              <a:rPr lang="en-US" sz="3200" dirty="0" smtClean="0"/>
              <a:t/>
            </a:r>
            <a:br>
              <a:rPr lang="en-US" sz="3200" dirty="0" smtClean="0"/>
            </a:br>
            <a:r>
              <a:rPr lang="en-US" sz="3200" dirty="0" smtClean="0"/>
              <a:t>“Detailed understanding of basic C language programming”</a:t>
            </a:r>
            <a:endParaRPr lang="en-US" sz="3200" dirty="0"/>
          </a:p>
        </p:txBody>
      </p:sp>
      <p:sp>
        <p:nvSpPr>
          <p:cNvPr id="3" name="Content Placeholder 2"/>
          <p:cNvSpPr>
            <a:spLocks noGrp="1"/>
          </p:cNvSpPr>
          <p:nvPr>
            <p:ph idx="1"/>
          </p:nvPr>
        </p:nvSpPr>
        <p:spPr>
          <a:xfrm>
            <a:off x="457200" y="1600200"/>
            <a:ext cx="8229600" cy="5029200"/>
          </a:xfrm>
        </p:spPr>
        <p:txBody>
          <a:bodyPr>
            <a:noAutofit/>
          </a:bodyPr>
          <a:lstStyle/>
          <a:p>
            <a:pPr marL="0" indent="0">
              <a:spcBef>
                <a:spcPts val="0"/>
              </a:spcBef>
              <a:buNone/>
            </a:pPr>
            <a:r>
              <a:rPr lang="en-US" sz="2000" b="1" dirty="0" smtClean="0"/>
              <a:t>Goals</a:t>
            </a:r>
          </a:p>
          <a:p>
            <a:pPr>
              <a:spcBef>
                <a:spcPts val="0"/>
              </a:spcBef>
            </a:pPr>
            <a:r>
              <a:rPr lang="en-US" sz="2000" dirty="0" smtClean="0"/>
              <a:t>IDE software installation</a:t>
            </a:r>
          </a:p>
          <a:p>
            <a:pPr>
              <a:spcBef>
                <a:spcPts val="0"/>
              </a:spcBef>
            </a:pPr>
            <a:r>
              <a:rPr lang="en-US" sz="2000" dirty="0" smtClean="0"/>
              <a:t>Installing and configuring new boards</a:t>
            </a:r>
          </a:p>
          <a:p>
            <a:pPr>
              <a:spcBef>
                <a:spcPts val="0"/>
              </a:spcBef>
            </a:pPr>
            <a:r>
              <a:rPr lang="en-US" sz="2000" dirty="0" smtClean="0"/>
              <a:t>Installing </a:t>
            </a:r>
            <a:r>
              <a:rPr lang="en-US" sz="1800" dirty="0" smtClean="0"/>
              <a:t>and</a:t>
            </a:r>
            <a:r>
              <a:rPr lang="en-US" sz="2000" dirty="0" smtClean="0"/>
              <a:t> using software libraries</a:t>
            </a:r>
          </a:p>
          <a:p>
            <a:pPr>
              <a:spcBef>
                <a:spcPts val="0"/>
              </a:spcBef>
            </a:pPr>
            <a:r>
              <a:rPr lang="en-US" sz="2000" dirty="0" smtClean="0"/>
              <a:t>Loading software onto a board</a:t>
            </a:r>
          </a:p>
          <a:p>
            <a:pPr>
              <a:spcBef>
                <a:spcPts val="0"/>
              </a:spcBef>
            </a:pPr>
            <a:r>
              <a:rPr lang="en-US" sz="2000" dirty="0" smtClean="0"/>
              <a:t>Accessing and using example programs</a:t>
            </a:r>
          </a:p>
          <a:p>
            <a:pPr>
              <a:spcBef>
                <a:spcPts val="0"/>
              </a:spcBef>
            </a:pPr>
            <a:r>
              <a:rPr lang="en-US" sz="2000" dirty="0" smtClean="0"/>
              <a:t>Understand how computers represent numbers and letters</a:t>
            </a:r>
          </a:p>
          <a:p>
            <a:pPr>
              <a:spcBef>
                <a:spcPts val="0"/>
              </a:spcBef>
            </a:pPr>
            <a:r>
              <a:rPr lang="en-US" sz="2000" dirty="0" smtClean="0"/>
              <a:t>Arduino C++ programming basics</a:t>
            </a:r>
          </a:p>
          <a:p>
            <a:pPr>
              <a:spcBef>
                <a:spcPts val="0"/>
              </a:spcBef>
            </a:pPr>
            <a:r>
              <a:rPr lang="en-US" sz="2000" dirty="0" smtClean="0"/>
              <a:t>Using an LED matrix display</a:t>
            </a:r>
          </a:p>
          <a:p>
            <a:pPr marL="0" indent="0">
              <a:spcBef>
                <a:spcPts val="0"/>
              </a:spcBef>
              <a:buNone/>
            </a:pPr>
            <a:endParaRPr lang="en-US" sz="2000" b="1" dirty="0" smtClean="0"/>
          </a:p>
          <a:p>
            <a:pPr marL="0" indent="0">
              <a:spcBef>
                <a:spcPts val="0"/>
              </a:spcBef>
              <a:buNone/>
            </a:pPr>
            <a:r>
              <a:rPr lang="en-US" sz="2000" b="1" dirty="0" smtClean="0"/>
              <a:t>To </a:t>
            </a:r>
            <a:r>
              <a:rPr lang="en-US" sz="2000" b="1" dirty="0" smtClean="0"/>
              <a:t>Be Avoided</a:t>
            </a:r>
          </a:p>
          <a:p>
            <a:pPr>
              <a:spcBef>
                <a:spcPts val="0"/>
              </a:spcBef>
            </a:pPr>
            <a:r>
              <a:rPr lang="en-US" sz="2000" dirty="0" smtClean="0"/>
              <a:t>Detailed electronics knowledge and physical </a:t>
            </a:r>
            <a:r>
              <a:rPr lang="en-US" sz="2000" dirty="0" smtClean="0"/>
              <a:t>wiring of components</a:t>
            </a:r>
          </a:p>
          <a:p>
            <a:pPr>
              <a:spcBef>
                <a:spcPts val="0"/>
              </a:spcBef>
            </a:pPr>
            <a:r>
              <a:rPr lang="en-US" sz="2000" dirty="0" smtClean="0"/>
              <a:t>Processor internals and microcontroller internal architecture</a:t>
            </a:r>
            <a:endParaRPr lang="en-US" sz="2000" dirty="0" smtClean="0"/>
          </a:p>
          <a:p>
            <a:pPr>
              <a:spcBef>
                <a:spcPts val="0"/>
              </a:spcBef>
            </a:pPr>
            <a:r>
              <a:rPr lang="en-US" sz="2000" dirty="0" smtClean="0"/>
              <a:t>Extensive math, computer science, or EE</a:t>
            </a:r>
          </a:p>
          <a:p>
            <a:pPr>
              <a:spcBef>
                <a:spcPts val="0"/>
              </a:spcBef>
            </a:pPr>
            <a:endParaRPr lang="en-US" sz="2000" dirty="0"/>
          </a:p>
        </p:txBody>
      </p:sp>
    </p:spTree>
    <p:extLst>
      <p:ext uri="{BB962C8B-B14F-4D97-AF65-F5344CB8AC3E}">
        <p14:creationId xmlns:p14="http://schemas.microsoft.com/office/powerpoint/2010/main" val="38433373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639762"/>
          </a:xfrm>
        </p:spPr>
        <p:txBody>
          <a:bodyPr/>
          <a:lstStyle/>
          <a:p>
            <a:r>
              <a:rPr lang="en-US" sz="2800" dirty="0" smtClean="0"/>
              <a:t>The Maker and Hacker Approach</a:t>
            </a:r>
            <a:endParaRPr lang="en-US" sz="2800" dirty="0"/>
          </a:p>
        </p:txBody>
      </p:sp>
      <p:sp>
        <p:nvSpPr>
          <p:cNvPr id="3" name="Content Placeholder 2"/>
          <p:cNvSpPr>
            <a:spLocks noGrp="1"/>
          </p:cNvSpPr>
          <p:nvPr>
            <p:ph idx="1"/>
          </p:nvPr>
        </p:nvSpPr>
        <p:spPr>
          <a:xfrm>
            <a:off x="457200" y="3276600"/>
            <a:ext cx="8229600" cy="3429000"/>
          </a:xfrm>
          <a:ln w="28575">
            <a:solidFill>
              <a:schemeClr val="bg1">
                <a:lumMod val="65000"/>
              </a:schemeClr>
            </a:solidFill>
          </a:ln>
        </p:spPr>
        <p:txBody>
          <a:bodyPr>
            <a:noAutofit/>
          </a:bodyPr>
          <a:lstStyle/>
          <a:p>
            <a:pPr marL="0" indent="0">
              <a:buNone/>
            </a:pPr>
            <a:r>
              <a:rPr lang="en-US" sz="1200" b="1" dirty="0" smtClean="0"/>
              <a:t>The hacker culture is a subculture of individuals who enjoy the intellectual challenge of creatively overcoming the limitations of software systems to achieve novel and clever outcomes.[1] The act of engaging in activities (such as programming or other media[2]) in a spirit of playfulness and exploration is termed hacking. However, the defining characteristic of a hacker is not the activities performed themselves (e.g. programming), but how it is done[3] and whether it is exciting and meaningful.[2]</a:t>
            </a:r>
          </a:p>
          <a:p>
            <a:pPr marL="0" indent="0">
              <a:buNone/>
            </a:pPr>
            <a:r>
              <a:rPr lang="en-US" sz="1200" b="1" dirty="0" smtClean="0"/>
              <a:t>…</a:t>
            </a:r>
          </a:p>
          <a:p>
            <a:pPr marL="0" indent="0">
              <a:buNone/>
            </a:pPr>
            <a:r>
              <a:rPr lang="en-US" sz="1200" b="1" dirty="0" smtClean="0"/>
              <a:t>Richard Stallman explains about hackers who program:</a:t>
            </a:r>
          </a:p>
          <a:p>
            <a:pPr marL="400050" lvl="1" indent="0">
              <a:buNone/>
            </a:pPr>
            <a:r>
              <a:rPr lang="en-US" sz="1200" b="1" i="1" dirty="0" smtClean="0"/>
              <a:t>What they had in common was mainly love of excellence and programming. They wanted to make their programs that they used be as good as they could. They also wanted to make them do neat things. They wanted to be able to do something in a more exciting way than anyone believed possible and show "Look how wonderful this is. I bet you didn't believe this could be done."[7]</a:t>
            </a:r>
          </a:p>
          <a:p>
            <a:pPr marL="0" indent="0">
              <a:buNone/>
            </a:pPr>
            <a:endParaRPr lang="en-US" sz="1200" b="1" dirty="0" smtClean="0"/>
          </a:p>
          <a:p>
            <a:pPr marL="0" indent="0">
              <a:buNone/>
            </a:pPr>
            <a:r>
              <a:rPr lang="en-US" sz="1200" b="1" dirty="0" smtClean="0"/>
              <a:t>Hackers from this subculture tend to emphatically differentiate themselves from what they pejoratively call "crackers"; those who are generally referred to by media and members of the general public using the term "hacker", and whose primary focus‍—‌be it to malign or for malevolent purposes‍—‌lies in exploiting weaknesses in computer security.[8] </a:t>
            </a:r>
          </a:p>
          <a:p>
            <a:pPr marL="400050" lvl="1" indent="0">
              <a:buNone/>
            </a:pPr>
            <a:r>
              <a:rPr lang="en-US" sz="1100" b="1" dirty="0" smtClean="0"/>
              <a:t>– </a:t>
            </a:r>
            <a:r>
              <a:rPr lang="en-US" sz="1100" b="1" i="1" dirty="0" smtClean="0"/>
              <a:t>Wikipedia</a:t>
            </a:r>
          </a:p>
          <a:p>
            <a:pPr marL="0" indent="0">
              <a:buNone/>
            </a:pPr>
            <a:endParaRPr lang="en-US" sz="1200" dirty="0"/>
          </a:p>
        </p:txBody>
      </p:sp>
      <p:sp>
        <p:nvSpPr>
          <p:cNvPr id="8" name="Content Placeholder 2"/>
          <p:cNvSpPr txBox="1">
            <a:spLocks/>
          </p:cNvSpPr>
          <p:nvPr/>
        </p:nvSpPr>
        <p:spPr>
          <a:xfrm>
            <a:off x="467497" y="993378"/>
            <a:ext cx="8229600" cy="2207022"/>
          </a:xfrm>
          <a:prstGeom prst="rect">
            <a:avLst/>
          </a:prstGeom>
          <a:ln w="28575">
            <a:solidFill>
              <a:schemeClr val="bg1">
                <a:lumMod val="65000"/>
              </a:schemeClr>
            </a:solidFill>
          </a:ln>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b="1" dirty="0" smtClean="0"/>
              <a:t>The maker culture is a contemporary subculture representing a technology-based extension of DIY culture that intersects with hardware-oriented parts of hacker culture and revels in the creation of new devices as well as tinkering with existing ones. The maker culture in general supports open-source hardware. Typical interests enjoyed by the maker culture include engineering-oriented pursuits such as electronics, robotics, 3-D printing, and the use of computer numeric control tools, as well as more traditional activities such as metalworking, woodworking, and, mainly, its predecessor, traditional arts and crafts.</a:t>
            </a:r>
          </a:p>
          <a:p>
            <a:pPr marL="0" indent="0">
              <a:buNone/>
            </a:pPr>
            <a:endParaRPr lang="en-US" sz="1200" b="1" dirty="0" smtClean="0"/>
          </a:p>
          <a:p>
            <a:pPr marL="0" indent="0">
              <a:buNone/>
            </a:pPr>
            <a:r>
              <a:rPr lang="en-US" sz="1200" b="1" dirty="0" smtClean="0"/>
              <a:t>The subculture stresses a cut-and-paste approach to standardized hobbyist technologies, and encourages cookbook re-use of designs published on websites and maker-oriented publications.[1][2] There is a strong focus on using and learning practical skills and applying them to reference designs. </a:t>
            </a:r>
          </a:p>
          <a:p>
            <a:pPr marL="400050" lvl="1" indent="0">
              <a:buNone/>
            </a:pPr>
            <a:r>
              <a:rPr lang="en-US" sz="1050" b="1" dirty="0" smtClean="0"/>
              <a:t>– </a:t>
            </a:r>
            <a:r>
              <a:rPr lang="en-US" sz="1050" b="1" i="1" dirty="0" smtClean="0"/>
              <a:t>Wikipedia</a:t>
            </a:r>
            <a:endParaRPr lang="en-US" sz="1050" i="1" dirty="0"/>
          </a:p>
        </p:txBody>
      </p:sp>
    </p:spTree>
    <p:extLst>
      <p:ext uri="{BB962C8B-B14F-4D97-AF65-F5344CB8AC3E}">
        <p14:creationId xmlns:p14="http://schemas.microsoft.com/office/powerpoint/2010/main" val="2310854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lstStyle/>
          <a:p>
            <a:r>
              <a:rPr lang="en-US" sz="2800" dirty="0" smtClean="0"/>
              <a:t>Lesson Plan Overview</a:t>
            </a:r>
            <a:endParaRPr lang="en-US" sz="2800" dirty="0"/>
          </a:p>
        </p:txBody>
      </p:sp>
      <p:sp>
        <p:nvSpPr>
          <p:cNvPr id="3" name="Content Placeholder 2"/>
          <p:cNvSpPr>
            <a:spLocks noGrp="1"/>
          </p:cNvSpPr>
          <p:nvPr>
            <p:ph sz="half" idx="1"/>
          </p:nvPr>
        </p:nvSpPr>
        <p:spPr>
          <a:xfrm>
            <a:off x="228600" y="609600"/>
            <a:ext cx="4267200" cy="6096000"/>
          </a:xfrm>
        </p:spPr>
        <p:txBody>
          <a:bodyPr>
            <a:noAutofit/>
          </a:bodyPr>
          <a:lstStyle/>
          <a:p>
            <a:pPr marL="0" indent="0">
              <a:buNone/>
            </a:pPr>
            <a:r>
              <a:rPr lang="en-US" sz="750" b="1" dirty="0"/>
              <a:t>Lesson 1 – Intro and Setup </a:t>
            </a:r>
            <a:br>
              <a:rPr lang="en-US" sz="750" b="1" dirty="0"/>
            </a:br>
            <a:r>
              <a:rPr lang="en-US" sz="750" b="1" dirty="0"/>
              <a:t>[may require 2 classes]</a:t>
            </a:r>
            <a:endParaRPr lang="en-US" sz="750" dirty="0"/>
          </a:p>
          <a:p>
            <a:pPr lvl="0"/>
            <a:r>
              <a:rPr lang="en-US" sz="750" dirty="0"/>
              <a:t>Introduction to class format</a:t>
            </a:r>
          </a:p>
          <a:p>
            <a:pPr lvl="0"/>
            <a:r>
              <a:rPr lang="en-US" sz="750" dirty="0"/>
              <a:t>Overview of lesson plan</a:t>
            </a:r>
          </a:p>
          <a:p>
            <a:pPr lvl="0"/>
            <a:r>
              <a:rPr lang="en-US" sz="750" dirty="0"/>
              <a:t>Presentation format (monitor, camera, screen, whiteboard)</a:t>
            </a:r>
          </a:p>
          <a:p>
            <a:pPr lvl="0"/>
            <a:r>
              <a:rPr lang="en-US" sz="750" dirty="0" smtClean="0"/>
              <a:t>Review of microcontrollers and  types of boards</a:t>
            </a:r>
          </a:p>
          <a:p>
            <a:pPr lvl="0"/>
            <a:r>
              <a:rPr lang="en-US" sz="750" dirty="0"/>
              <a:t>SEICHE LED display architecture</a:t>
            </a:r>
          </a:p>
          <a:p>
            <a:pPr lvl="1"/>
            <a:r>
              <a:rPr lang="en-US" sz="750" dirty="0"/>
              <a:t>ESP8266 pinout</a:t>
            </a:r>
          </a:p>
          <a:p>
            <a:pPr lvl="1"/>
            <a:r>
              <a:rPr lang="en-US" sz="750" dirty="0"/>
              <a:t>High level </a:t>
            </a:r>
            <a:r>
              <a:rPr lang="en-US" sz="750" dirty="0" smtClean="0"/>
              <a:t>architecture</a:t>
            </a:r>
            <a:endParaRPr lang="en-US" sz="750" dirty="0"/>
          </a:p>
          <a:p>
            <a:pPr marL="0" indent="0">
              <a:buNone/>
            </a:pPr>
            <a:r>
              <a:rPr lang="en-US" sz="750" b="1" dirty="0"/>
              <a:t>Lesson 2 – Laptop operation review – Windows and Linux</a:t>
            </a:r>
            <a:endParaRPr lang="en-US" sz="750" dirty="0"/>
          </a:p>
          <a:p>
            <a:r>
              <a:rPr lang="en-US" sz="750" dirty="0"/>
              <a:t>Inventory of USB drives</a:t>
            </a:r>
          </a:p>
          <a:p>
            <a:pPr lvl="0"/>
            <a:r>
              <a:rPr lang="en-US" sz="750" dirty="0"/>
              <a:t>Installation of Arduino IDE software</a:t>
            </a:r>
          </a:p>
          <a:p>
            <a:pPr lvl="0"/>
            <a:r>
              <a:rPr lang="en-US" sz="750" dirty="0"/>
              <a:t>Installation of CH340/ESP8266 serial port drivers (Windows only)</a:t>
            </a:r>
          </a:p>
          <a:p>
            <a:pPr lvl="0"/>
            <a:r>
              <a:rPr lang="en-US" sz="750" dirty="0" smtClean="0"/>
              <a:t>Control </a:t>
            </a:r>
            <a:r>
              <a:rPr lang="en-US" sz="750" dirty="0"/>
              <a:t>panel/settings location</a:t>
            </a:r>
          </a:p>
          <a:p>
            <a:pPr lvl="0"/>
            <a:r>
              <a:rPr lang="en-US" sz="750" dirty="0"/>
              <a:t>Home directories and folder hierarchy</a:t>
            </a:r>
          </a:p>
          <a:p>
            <a:pPr lvl="0"/>
            <a:r>
              <a:rPr lang="en-US" sz="750" dirty="0"/>
              <a:t>Arduino file locations</a:t>
            </a:r>
          </a:p>
          <a:p>
            <a:pPr lvl="0"/>
            <a:r>
              <a:rPr lang="en-US" sz="750" dirty="0"/>
              <a:t>Search functions</a:t>
            </a:r>
          </a:p>
          <a:p>
            <a:pPr lvl="0"/>
            <a:r>
              <a:rPr lang="en-US" sz="750" dirty="0"/>
              <a:t>(Windows) Device Manager</a:t>
            </a:r>
          </a:p>
          <a:p>
            <a:pPr lvl="0"/>
            <a:r>
              <a:rPr lang="en-US" sz="750" dirty="0"/>
              <a:t>(Linux) </a:t>
            </a:r>
            <a:r>
              <a:rPr lang="en-US" sz="750" dirty="0" err="1"/>
              <a:t>Konsole</a:t>
            </a:r>
            <a:endParaRPr lang="en-US" sz="750" dirty="0"/>
          </a:p>
          <a:p>
            <a:pPr lvl="0"/>
            <a:r>
              <a:rPr lang="en-US" sz="750" dirty="0"/>
              <a:t>Copying flash drive contents [critical]</a:t>
            </a:r>
          </a:p>
          <a:p>
            <a:pPr lvl="0"/>
            <a:r>
              <a:rPr lang="en-US" sz="750" dirty="0"/>
              <a:t>Open questions and issues</a:t>
            </a:r>
          </a:p>
          <a:p>
            <a:pPr marL="0" indent="0">
              <a:buNone/>
            </a:pPr>
            <a:r>
              <a:rPr lang="en-US" sz="750" b="1" dirty="0"/>
              <a:t>Lesson 3 – IDE essentials</a:t>
            </a:r>
            <a:endParaRPr lang="en-US" sz="750" dirty="0"/>
          </a:p>
          <a:p>
            <a:pPr lvl="0"/>
            <a:r>
              <a:rPr lang="en-US" sz="750" dirty="0"/>
              <a:t>Starting the Arduino IDE</a:t>
            </a:r>
          </a:p>
          <a:p>
            <a:pPr lvl="0"/>
            <a:r>
              <a:rPr lang="en-US" sz="750" dirty="0"/>
              <a:t>Basic Arduino sketch (program) structure</a:t>
            </a:r>
          </a:p>
          <a:p>
            <a:pPr lvl="0"/>
            <a:r>
              <a:rPr lang="en-US" sz="750" dirty="0"/>
              <a:t>Loading example sketches</a:t>
            </a:r>
          </a:p>
          <a:p>
            <a:pPr lvl="0"/>
            <a:r>
              <a:rPr lang="en-US" sz="750" dirty="0"/>
              <a:t>Loading and configuring new boards</a:t>
            </a:r>
          </a:p>
          <a:p>
            <a:pPr lvl="0"/>
            <a:r>
              <a:rPr lang="en-US" sz="750" dirty="0"/>
              <a:t>Connecting boards</a:t>
            </a:r>
          </a:p>
          <a:p>
            <a:pPr lvl="0"/>
            <a:r>
              <a:rPr lang="en-US" sz="750" dirty="0"/>
              <a:t>Identifying the microcontroller serial port</a:t>
            </a:r>
          </a:p>
          <a:p>
            <a:pPr lvl="1"/>
            <a:r>
              <a:rPr lang="en-US" sz="750" dirty="0"/>
              <a:t>Linux</a:t>
            </a:r>
          </a:p>
          <a:p>
            <a:pPr lvl="1"/>
            <a:r>
              <a:rPr lang="en-US" sz="750" dirty="0"/>
              <a:t>Windows</a:t>
            </a:r>
          </a:p>
          <a:p>
            <a:pPr lvl="0"/>
            <a:r>
              <a:rPr lang="en-US" sz="750" dirty="0"/>
              <a:t>Libraries</a:t>
            </a:r>
          </a:p>
          <a:p>
            <a:pPr lvl="0"/>
            <a:r>
              <a:rPr lang="en-US" sz="750" dirty="0"/>
              <a:t>Uploading a sketch</a:t>
            </a:r>
          </a:p>
          <a:p>
            <a:pPr lvl="0"/>
            <a:r>
              <a:rPr lang="en-US" sz="750" dirty="0"/>
              <a:t>The serial port monitor</a:t>
            </a:r>
          </a:p>
          <a:p>
            <a:pPr lvl="0"/>
            <a:r>
              <a:rPr lang="en-US" sz="750" dirty="0"/>
              <a:t>Printing to the serial port monitor</a:t>
            </a:r>
          </a:p>
          <a:p>
            <a:pPr lvl="0"/>
            <a:r>
              <a:rPr lang="en-US" sz="750" dirty="0"/>
              <a:t>A note on brace formatting</a:t>
            </a:r>
          </a:p>
          <a:p>
            <a:pPr marL="0" indent="0">
              <a:buNone/>
            </a:pPr>
            <a:r>
              <a:rPr lang="en-US" sz="750" b="1" dirty="0" smtClean="0"/>
              <a:t>Lesson </a:t>
            </a:r>
            <a:r>
              <a:rPr lang="en-US" sz="750" b="1" dirty="0"/>
              <a:t>4/5 – The Binary Number System (may take 2-3 lessons)</a:t>
            </a:r>
            <a:endParaRPr lang="en-US" sz="750" dirty="0"/>
          </a:p>
          <a:p>
            <a:pPr lvl="0"/>
            <a:r>
              <a:rPr lang="en-US" sz="750" dirty="0"/>
              <a:t>Numerals vs numbers</a:t>
            </a:r>
          </a:p>
          <a:p>
            <a:pPr lvl="0"/>
            <a:r>
              <a:rPr lang="en-US" sz="750" dirty="0"/>
              <a:t>Review: the base 10 system and digit place values</a:t>
            </a:r>
          </a:p>
          <a:p>
            <a:pPr lvl="0"/>
            <a:r>
              <a:rPr lang="en-US" sz="750" dirty="0"/>
              <a:t>New: the base 2 system and digit place values</a:t>
            </a:r>
          </a:p>
          <a:p>
            <a:pPr lvl="0"/>
            <a:r>
              <a:rPr lang="en-US" sz="750" dirty="0"/>
              <a:t>Counting to 1000</a:t>
            </a:r>
          </a:p>
          <a:p>
            <a:pPr lvl="0"/>
            <a:r>
              <a:rPr lang="en-US" sz="750" dirty="0"/>
              <a:t>Bits and bytes and </a:t>
            </a:r>
            <a:r>
              <a:rPr lang="en-US" sz="750" dirty="0" err="1"/>
              <a:t>nybbles</a:t>
            </a:r>
            <a:endParaRPr lang="en-US" sz="750" dirty="0"/>
          </a:p>
          <a:p>
            <a:pPr lvl="0"/>
            <a:r>
              <a:rPr lang="en-US" sz="750" dirty="0"/>
              <a:t>Binary addition and subtraction</a:t>
            </a:r>
          </a:p>
          <a:p>
            <a:pPr lvl="0"/>
            <a:r>
              <a:rPr lang="en-US" sz="750" dirty="0"/>
              <a:t>Formatting printed output</a:t>
            </a:r>
          </a:p>
          <a:p>
            <a:pPr lvl="0"/>
            <a:r>
              <a:rPr lang="en-US" sz="750" dirty="0"/>
              <a:t>Shifting and exponents</a:t>
            </a:r>
          </a:p>
          <a:p>
            <a:pPr marL="0" indent="0">
              <a:buNone/>
            </a:pPr>
            <a:endParaRPr lang="en-US" sz="750" b="1" dirty="0" smtClean="0"/>
          </a:p>
        </p:txBody>
      </p:sp>
      <p:sp>
        <p:nvSpPr>
          <p:cNvPr id="4" name="Content Placeholder 3"/>
          <p:cNvSpPr>
            <a:spLocks noGrp="1"/>
          </p:cNvSpPr>
          <p:nvPr>
            <p:ph sz="half" idx="2"/>
          </p:nvPr>
        </p:nvSpPr>
        <p:spPr>
          <a:xfrm>
            <a:off x="4648200" y="609600"/>
            <a:ext cx="4038600" cy="5867400"/>
          </a:xfrm>
        </p:spPr>
        <p:txBody>
          <a:bodyPr>
            <a:noAutofit/>
          </a:bodyPr>
          <a:lstStyle/>
          <a:p>
            <a:pPr marL="0" indent="0">
              <a:buNone/>
            </a:pPr>
            <a:r>
              <a:rPr lang="en-US" sz="900" b="1" dirty="0"/>
              <a:t>Lesson 6/7 – Integers and Arithmetic Operators (may take 2 lessons)</a:t>
            </a:r>
          </a:p>
          <a:p>
            <a:r>
              <a:rPr lang="en-US" sz="900" b="1" dirty="0" smtClean="0"/>
              <a:t>The </a:t>
            </a:r>
            <a:r>
              <a:rPr lang="en-US" sz="900" b="1" dirty="0"/>
              <a:t>integer data type</a:t>
            </a:r>
          </a:p>
          <a:p>
            <a:r>
              <a:rPr lang="en-US" sz="900" b="1" dirty="0" smtClean="0"/>
              <a:t>Variables </a:t>
            </a:r>
            <a:r>
              <a:rPr lang="en-US" sz="900" b="1" dirty="0"/>
              <a:t>and the assignment operator</a:t>
            </a:r>
          </a:p>
          <a:p>
            <a:r>
              <a:rPr lang="en-US" sz="900" b="1" dirty="0" err="1" smtClean="0"/>
              <a:t>Autoincrement</a:t>
            </a:r>
            <a:r>
              <a:rPr lang="en-US" sz="900" b="1" dirty="0" smtClean="0"/>
              <a:t> </a:t>
            </a:r>
            <a:r>
              <a:rPr lang="en-US" sz="900" b="1" dirty="0"/>
              <a:t>and </a:t>
            </a:r>
            <a:r>
              <a:rPr lang="en-US" sz="900" b="1" dirty="0" err="1" smtClean="0"/>
              <a:t>autodecrement</a:t>
            </a:r>
            <a:endParaRPr lang="en-US" sz="900" b="1" dirty="0" smtClean="0"/>
          </a:p>
          <a:p>
            <a:r>
              <a:rPr lang="en-US" sz="900" b="1" dirty="0" smtClean="0"/>
              <a:t>Arithmetic </a:t>
            </a:r>
            <a:r>
              <a:rPr lang="en-US" sz="900" b="1" dirty="0"/>
              <a:t>Operators</a:t>
            </a:r>
          </a:p>
          <a:p>
            <a:r>
              <a:rPr lang="en-US" sz="900" b="1" dirty="0" smtClean="0"/>
              <a:t>Assigning </a:t>
            </a:r>
            <a:r>
              <a:rPr lang="en-US" sz="900" b="1" dirty="0"/>
              <a:t>arithmetic results to a variable</a:t>
            </a:r>
          </a:p>
          <a:p>
            <a:r>
              <a:rPr lang="en-US" sz="900" b="1" dirty="0" smtClean="0"/>
              <a:t>Bytes </a:t>
            </a:r>
            <a:r>
              <a:rPr lang="en-US" sz="900" b="1" dirty="0"/>
              <a:t>as data types</a:t>
            </a:r>
          </a:p>
          <a:p>
            <a:pPr marL="0" indent="0">
              <a:buNone/>
            </a:pPr>
            <a:r>
              <a:rPr lang="en-US" sz="900" b="1" dirty="0"/>
              <a:t>Lesson 8 – Communicating with Sensors</a:t>
            </a:r>
          </a:p>
          <a:p>
            <a:r>
              <a:rPr lang="en-US" sz="900" b="1" dirty="0" smtClean="0"/>
              <a:t>Reading </a:t>
            </a:r>
            <a:r>
              <a:rPr lang="en-US" sz="900" b="1" dirty="0"/>
              <a:t>a potentiometer</a:t>
            </a:r>
          </a:p>
          <a:p>
            <a:r>
              <a:rPr lang="en-US" sz="900" b="1" dirty="0" smtClean="0"/>
              <a:t>Reading </a:t>
            </a:r>
            <a:r>
              <a:rPr lang="en-US" sz="900" b="1" dirty="0"/>
              <a:t>a button</a:t>
            </a:r>
          </a:p>
          <a:p>
            <a:r>
              <a:rPr lang="en-US" sz="900" b="1" dirty="0" smtClean="0"/>
              <a:t>Initializing </a:t>
            </a:r>
            <a:r>
              <a:rPr lang="en-US" sz="900" b="1" dirty="0"/>
              <a:t>I2C sensors</a:t>
            </a:r>
          </a:p>
          <a:p>
            <a:r>
              <a:rPr lang="en-US" sz="900" b="1" dirty="0" smtClean="0"/>
              <a:t>Reading </a:t>
            </a:r>
            <a:r>
              <a:rPr lang="en-US" sz="900" b="1" dirty="0"/>
              <a:t>I2C </a:t>
            </a:r>
            <a:r>
              <a:rPr lang="en-US" sz="900" b="1" dirty="0" smtClean="0"/>
              <a:t>sensors</a:t>
            </a:r>
          </a:p>
          <a:p>
            <a:pPr marL="0" indent="0">
              <a:buNone/>
            </a:pPr>
            <a:r>
              <a:rPr lang="en-US" sz="900" b="1" dirty="0"/>
              <a:t>Lesson 9 – Characters and Arrays</a:t>
            </a:r>
            <a:endParaRPr lang="en-US" sz="900" dirty="0"/>
          </a:p>
          <a:p>
            <a:pPr lvl="0"/>
            <a:r>
              <a:rPr lang="en-US" sz="900" dirty="0"/>
              <a:t>The hexadecimal number system</a:t>
            </a:r>
          </a:p>
          <a:p>
            <a:pPr lvl="0"/>
            <a:r>
              <a:rPr lang="en-US" sz="900" dirty="0"/>
              <a:t>Representing characters as numbers</a:t>
            </a:r>
          </a:p>
          <a:p>
            <a:pPr lvl="0"/>
            <a:r>
              <a:rPr lang="en-US" sz="900" dirty="0"/>
              <a:t>The ASCII character code</a:t>
            </a:r>
          </a:p>
          <a:p>
            <a:pPr lvl="0"/>
            <a:r>
              <a:rPr lang="en-US" sz="900" dirty="0"/>
              <a:t>The char data type</a:t>
            </a:r>
          </a:p>
          <a:p>
            <a:pPr lvl="0"/>
            <a:r>
              <a:rPr lang="en-US" sz="900" dirty="0"/>
              <a:t>Strings and character arrays</a:t>
            </a:r>
          </a:p>
          <a:p>
            <a:pPr marL="0" indent="0">
              <a:buNone/>
            </a:pPr>
            <a:r>
              <a:rPr lang="en-US" sz="900" b="1" dirty="0"/>
              <a:t>Lesson 10 – Comparison Operators</a:t>
            </a:r>
            <a:endParaRPr lang="en-US" sz="900" dirty="0"/>
          </a:p>
          <a:p>
            <a:pPr lvl="0"/>
            <a:r>
              <a:rPr lang="en-US" sz="900" dirty="0"/>
              <a:t>==, =&gt;, &lt;=</a:t>
            </a:r>
          </a:p>
          <a:p>
            <a:pPr lvl="0"/>
            <a:r>
              <a:rPr lang="en-US" sz="900" dirty="0" err="1"/>
              <a:t>strcmp</a:t>
            </a:r>
            <a:endParaRPr lang="en-US" sz="900" dirty="0"/>
          </a:p>
          <a:p>
            <a:pPr lvl="0"/>
            <a:r>
              <a:rPr lang="en-US" sz="900" dirty="0"/>
              <a:t>Binary comparisons</a:t>
            </a:r>
          </a:p>
          <a:p>
            <a:pPr lvl="0"/>
            <a:r>
              <a:rPr lang="en-US" sz="900" dirty="0"/>
              <a:t>Uploading a sketch to the microcontroller</a:t>
            </a:r>
          </a:p>
          <a:p>
            <a:pPr marL="0" indent="0">
              <a:buNone/>
            </a:pPr>
            <a:r>
              <a:rPr lang="en-US" sz="900" b="1" dirty="0"/>
              <a:t>Lesson 11 – Control Structures</a:t>
            </a:r>
            <a:endParaRPr lang="en-US" sz="900" dirty="0"/>
          </a:p>
          <a:p>
            <a:pPr lvl="0"/>
            <a:r>
              <a:rPr lang="en-US" sz="900" dirty="0"/>
              <a:t>if-then-else</a:t>
            </a:r>
          </a:p>
          <a:p>
            <a:pPr lvl="0"/>
            <a:r>
              <a:rPr lang="en-US" sz="900" dirty="0"/>
              <a:t>while</a:t>
            </a:r>
          </a:p>
          <a:p>
            <a:pPr lvl="0"/>
            <a:r>
              <a:rPr lang="en-US" sz="900" dirty="0"/>
              <a:t>for-next</a:t>
            </a:r>
          </a:p>
          <a:p>
            <a:pPr marL="0" indent="0">
              <a:buNone/>
            </a:pPr>
            <a:r>
              <a:rPr lang="en-US" sz="900" b="1" dirty="0"/>
              <a:t>Lesson </a:t>
            </a:r>
            <a:r>
              <a:rPr lang="en-US" sz="900" b="1" dirty="0" smtClean="0"/>
              <a:t>12 </a:t>
            </a:r>
            <a:r>
              <a:rPr lang="en-US" sz="900" b="1" dirty="0"/>
              <a:t>– Programming the LED matrix</a:t>
            </a:r>
            <a:endParaRPr lang="en-US" sz="900" dirty="0"/>
          </a:p>
          <a:p>
            <a:pPr lvl="0"/>
            <a:r>
              <a:rPr lang="en-US" sz="900" dirty="0"/>
              <a:t>Initializing the SPI interface</a:t>
            </a:r>
          </a:p>
          <a:p>
            <a:pPr lvl="0"/>
            <a:r>
              <a:rPr lang="en-US" sz="900" dirty="0"/>
              <a:t>Controlling display brightness</a:t>
            </a:r>
          </a:p>
          <a:p>
            <a:pPr lvl="0"/>
            <a:r>
              <a:rPr lang="en-US" sz="900" dirty="0"/>
              <a:t>Lighting and clearing a single pixel</a:t>
            </a:r>
          </a:p>
          <a:p>
            <a:pPr lvl="0"/>
            <a:r>
              <a:rPr lang="en-US" sz="900" dirty="0"/>
              <a:t>Displaying text on the LED matrix</a:t>
            </a:r>
          </a:p>
          <a:p>
            <a:pPr lvl="0"/>
            <a:r>
              <a:rPr lang="en-US" sz="900" dirty="0"/>
              <a:t>Default fonts</a:t>
            </a:r>
          </a:p>
          <a:p>
            <a:pPr lvl="0"/>
            <a:r>
              <a:rPr lang="en-US" sz="900" dirty="0"/>
              <a:t>Nested for-next loops</a:t>
            </a:r>
          </a:p>
          <a:p>
            <a:pPr marL="0" indent="0">
              <a:buNone/>
            </a:pPr>
            <a:endParaRPr lang="en-US" sz="900" b="1" dirty="0"/>
          </a:p>
        </p:txBody>
      </p:sp>
    </p:spTree>
    <p:extLst>
      <p:ext uri="{BB962C8B-B14F-4D97-AF65-F5344CB8AC3E}">
        <p14:creationId xmlns:p14="http://schemas.microsoft.com/office/powerpoint/2010/main" val="3835743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lstStyle/>
          <a:p>
            <a:r>
              <a:rPr lang="en-US" sz="2800" dirty="0" smtClean="0"/>
              <a:t>USB Flash Drive Inventory</a:t>
            </a:r>
            <a:endParaRPr lang="en-US" sz="2800" dirty="0"/>
          </a:p>
        </p:txBody>
      </p:sp>
      <p:sp>
        <p:nvSpPr>
          <p:cNvPr id="3" name="Content Placeholder 2"/>
          <p:cNvSpPr>
            <a:spLocks noGrp="1"/>
          </p:cNvSpPr>
          <p:nvPr>
            <p:ph sz="half" idx="1"/>
          </p:nvPr>
        </p:nvSpPr>
        <p:spPr>
          <a:xfrm>
            <a:off x="228600" y="533400"/>
            <a:ext cx="3962400" cy="3733800"/>
          </a:xfrm>
        </p:spPr>
        <p:txBody>
          <a:bodyPr>
            <a:noAutofit/>
          </a:bodyPr>
          <a:lstStyle/>
          <a:p>
            <a:pPr marL="0" indent="0">
              <a:buNone/>
            </a:pPr>
            <a:r>
              <a:rPr lang="en-US" sz="1100" b="1" dirty="0" smtClean="0"/>
              <a:t>DOCUMENTATION – Arduino Reference</a:t>
            </a:r>
          </a:p>
          <a:p>
            <a:r>
              <a:rPr lang="en-US" sz="1100" b="1" dirty="0"/>
              <a:t>Programming with Arduino.pdf</a:t>
            </a:r>
          </a:p>
          <a:p>
            <a:r>
              <a:rPr lang="en-US" sz="1100" b="1" dirty="0">
                <a:solidFill>
                  <a:srgbClr val="FFFF00"/>
                </a:solidFill>
              </a:rPr>
              <a:t>Arduino Cookbook-2ndEdition.pdf</a:t>
            </a:r>
          </a:p>
          <a:p>
            <a:r>
              <a:rPr lang="en-US" sz="1100" b="1" dirty="0"/>
              <a:t>Arduino-For-Beginners-REV2.pdf</a:t>
            </a:r>
          </a:p>
          <a:p>
            <a:r>
              <a:rPr lang="en-US" sz="1100" b="1" dirty="0"/>
              <a:t>IntroArduinoBook-AlanSmith.pdf</a:t>
            </a:r>
          </a:p>
          <a:p>
            <a:r>
              <a:rPr lang="en-US" sz="1100" b="1" dirty="0"/>
              <a:t>IntroductionToArduino-Book-AlanGSmith.pdf</a:t>
            </a:r>
          </a:p>
          <a:p>
            <a:r>
              <a:rPr lang="en-US" sz="1100" b="1" dirty="0"/>
              <a:t>Make_Getting_Started_with_Arduino_3E.pdf</a:t>
            </a:r>
            <a:endParaRPr lang="en-US" sz="1100" b="1" dirty="0" smtClean="0"/>
          </a:p>
          <a:p>
            <a:pPr marL="0" indent="0">
              <a:buNone/>
            </a:pPr>
            <a:endParaRPr lang="en-US" sz="1100" b="1" dirty="0" smtClean="0"/>
          </a:p>
          <a:p>
            <a:pPr marL="0" indent="0">
              <a:buNone/>
            </a:pPr>
            <a:r>
              <a:rPr lang="en-US" sz="1100" b="1" dirty="0" smtClean="0"/>
              <a:t>DOCUMENTATION – Electronics Reference</a:t>
            </a:r>
          </a:p>
          <a:p>
            <a:r>
              <a:rPr lang="en-US" sz="1100" b="1" dirty="0" smtClean="0"/>
              <a:t>the-original-guide-to-boards-2021.pdf</a:t>
            </a:r>
          </a:p>
          <a:p>
            <a:r>
              <a:rPr lang="en-US" sz="1100" b="1" dirty="0" smtClean="0"/>
              <a:t>Basic Electronics-Semiconductors.pdf</a:t>
            </a:r>
          </a:p>
          <a:p>
            <a:r>
              <a:rPr lang="en-US" sz="1100" b="1" dirty="0" err="1" smtClean="0"/>
              <a:t>Grobs</a:t>
            </a:r>
            <a:r>
              <a:rPr lang="en-US" sz="1100" b="1" dirty="0" smtClean="0"/>
              <a:t> </a:t>
            </a:r>
            <a:r>
              <a:rPr lang="en-US" sz="1100" b="1" dirty="0"/>
              <a:t>Basic Electronics </a:t>
            </a:r>
            <a:r>
              <a:rPr lang="en-US" sz="1100" b="1" dirty="0" smtClean="0"/>
              <a:t>2010.pdf</a:t>
            </a:r>
          </a:p>
          <a:p>
            <a:r>
              <a:rPr lang="en-US" sz="1100" b="1" dirty="0" smtClean="0"/>
              <a:t>Instructables-Basic-Electronics.pdf</a:t>
            </a:r>
          </a:p>
          <a:p>
            <a:r>
              <a:rPr lang="en-US" sz="1100" b="1" dirty="0" smtClean="0"/>
              <a:t>Intro </a:t>
            </a:r>
            <a:r>
              <a:rPr lang="en-US" sz="1100" b="1" dirty="0"/>
              <a:t>to </a:t>
            </a:r>
            <a:r>
              <a:rPr lang="en-US" sz="1100" b="1" dirty="0" smtClean="0"/>
              <a:t>Electronics-Noisemantra.pdf</a:t>
            </a:r>
          </a:p>
          <a:p>
            <a:r>
              <a:rPr lang="en-US" sz="1100" b="1" dirty="0" smtClean="0"/>
              <a:t>Make </a:t>
            </a:r>
            <a:r>
              <a:rPr lang="en-US" sz="1100" b="1" dirty="0"/>
              <a:t>Electronics 2nd Edition by Charles </a:t>
            </a:r>
            <a:r>
              <a:rPr lang="en-US" sz="1100" b="1" dirty="0" smtClean="0"/>
              <a:t>Platt.pdf</a:t>
            </a:r>
          </a:p>
          <a:p>
            <a:r>
              <a:rPr lang="en-US" sz="1100" b="1" dirty="0" smtClean="0"/>
              <a:t>SPIE-TT107-PracticalElectronicsforOpticalDesignandEngineering-Chapter1.pdf</a:t>
            </a:r>
          </a:p>
        </p:txBody>
      </p:sp>
      <p:sp>
        <p:nvSpPr>
          <p:cNvPr id="4" name="Content Placeholder 3"/>
          <p:cNvSpPr>
            <a:spLocks noGrp="1"/>
          </p:cNvSpPr>
          <p:nvPr>
            <p:ph sz="half" idx="2"/>
          </p:nvPr>
        </p:nvSpPr>
        <p:spPr>
          <a:xfrm>
            <a:off x="4191000" y="533400"/>
            <a:ext cx="4495800" cy="3733800"/>
          </a:xfrm>
        </p:spPr>
        <p:txBody>
          <a:bodyPr>
            <a:noAutofit/>
          </a:bodyPr>
          <a:lstStyle/>
          <a:p>
            <a:pPr marL="0" indent="0">
              <a:buNone/>
            </a:pPr>
            <a:r>
              <a:rPr lang="en-US" sz="1100" b="1" dirty="0"/>
              <a:t>DOCUMENTATION – </a:t>
            </a:r>
            <a:r>
              <a:rPr lang="en-US" sz="1100" b="1" dirty="0" smtClean="0"/>
              <a:t>ESP8266</a:t>
            </a:r>
            <a:endParaRPr lang="en-US" sz="1100" b="1" dirty="0"/>
          </a:p>
          <a:p>
            <a:r>
              <a:rPr lang="en-US" sz="1100" b="1" dirty="0" smtClean="0"/>
              <a:t>ESP8266 pinout diagram</a:t>
            </a:r>
            <a:endParaRPr lang="en-US" sz="1100" b="1" dirty="0"/>
          </a:p>
          <a:p>
            <a:pPr marL="0" indent="0">
              <a:buNone/>
            </a:pPr>
            <a:endParaRPr lang="en-US" sz="1100" b="1" dirty="0" smtClean="0"/>
          </a:p>
          <a:p>
            <a:pPr marL="0" indent="0">
              <a:buNone/>
            </a:pPr>
            <a:r>
              <a:rPr lang="en-US" sz="1100" b="1" dirty="0" smtClean="0"/>
              <a:t>DOCUMENTATION </a:t>
            </a:r>
            <a:r>
              <a:rPr lang="en-US" sz="1100" b="1" dirty="0"/>
              <a:t>– </a:t>
            </a:r>
            <a:r>
              <a:rPr lang="en-US" sz="1100" b="1" dirty="0" smtClean="0"/>
              <a:t>Boards Guides</a:t>
            </a:r>
            <a:endParaRPr lang="en-US" sz="1100" b="1" dirty="0"/>
          </a:p>
          <a:p>
            <a:r>
              <a:rPr lang="en-US" sz="1100" b="1" dirty="0" smtClean="0"/>
              <a:t>Original Boards Guides from 2019-2022</a:t>
            </a:r>
            <a:endParaRPr lang="en-US" sz="1100" b="1" dirty="0"/>
          </a:p>
          <a:p>
            <a:pPr marL="0" indent="0">
              <a:buNone/>
            </a:pPr>
            <a:endParaRPr lang="en-US" sz="1100" b="1" dirty="0" smtClean="0"/>
          </a:p>
          <a:p>
            <a:pPr marL="0" indent="0">
              <a:buNone/>
            </a:pPr>
            <a:r>
              <a:rPr lang="en-US" sz="1100" b="1" dirty="0" smtClean="0"/>
              <a:t>DOCUMENTATION </a:t>
            </a:r>
            <a:r>
              <a:rPr lang="en-US" sz="1100" b="1" dirty="0"/>
              <a:t>– Class Information</a:t>
            </a:r>
          </a:p>
          <a:p>
            <a:r>
              <a:rPr lang="en-US" sz="1100" b="1" dirty="0" smtClean="0"/>
              <a:t>SEICHE-BasicArduinoProgramming-Lesson1-V1.pdf</a:t>
            </a:r>
            <a:endParaRPr lang="en-US" sz="1100" b="1" dirty="0"/>
          </a:p>
        </p:txBody>
      </p:sp>
      <p:sp>
        <p:nvSpPr>
          <p:cNvPr id="5" name="TextBox 4"/>
          <p:cNvSpPr txBox="1"/>
          <p:nvPr/>
        </p:nvSpPr>
        <p:spPr>
          <a:xfrm>
            <a:off x="304800" y="4114800"/>
            <a:ext cx="8382000" cy="1015663"/>
          </a:xfrm>
          <a:prstGeom prst="rect">
            <a:avLst/>
          </a:prstGeom>
          <a:noFill/>
        </p:spPr>
        <p:txBody>
          <a:bodyPr wrap="square" rtlCol="0">
            <a:spAutoFit/>
          </a:bodyPr>
          <a:lstStyle/>
          <a:p>
            <a:r>
              <a:rPr lang="en-US" dirty="0" smtClean="0">
                <a:solidFill>
                  <a:schemeClr val="bg1"/>
                </a:solidFill>
                <a:latin typeface="Arial Black" panose="020B0A04020102020204" pitchFamily="34" charset="0"/>
              </a:rPr>
              <a:t>Critical Documents</a:t>
            </a:r>
          </a:p>
          <a:p>
            <a:pPr marL="285750" indent="-285750">
              <a:buFont typeface="Arial" panose="020B0604020202020204" pitchFamily="34" charset="0"/>
              <a:buChar char="•"/>
            </a:pPr>
            <a:r>
              <a:rPr lang="en-US" sz="1400" b="1" dirty="0" smtClean="0">
                <a:solidFill>
                  <a:schemeClr val="bg1"/>
                </a:solidFill>
                <a:latin typeface="Arial" panose="020B0604020202020204" pitchFamily="34" charset="0"/>
                <a:cs typeface="Arial" panose="020B0604020202020204" pitchFamily="34" charset="0"/>
              </a:rPr>
              <a:t>Make Getting Started With Arduino – Use this for self study and back reference</a:t>
            </a:r>
          </a:p>
          <a:p>
            <a:pPr marL="285750" indent="-285750">
              <a:buFont typeface="Arial" panose="020B0604020202020204" pitchFamily="34" charset="0"/>
              <a:buChar char="•"/>
            </a:pPr>
            <a:r>
              <a:rPr lang="en-US" sz="1400" b="1" dirty="0" smtClean="0">
                <a:solidFill>
                  <a:schemeClr val="bg1"/>
                </a:solidFill>
                <a:latin typeface="Arial" panose="020B0604020202020204" pitchFamily="34" charset="0"/>
                <a:cs typeface="Arial" panose="020B0604020202020204" pitchFamily="34" charset="0"/>
              </a:rPr>
              <a:t>Arduino Cookbook 2</a:t>
            </a:r>
            <a:r>
              <a:rPr lang="en-US" sz="1400" b="1" baseline="30000" dirty="0" smtClean="0">
                <a:solidFill>
                  <a:schemeClr val="bg1"/>
                </a:solidFill>
                <a:latin typeface="Arial" panose="020B0604020202020204" pitchFamily="34" charset="0"/>
                <a:cs typeface="Arial" panose="020B0604020202020204" pitchFamily="34" charset="0"/>
              </a:rPr>
              <a:t>nd</a:t>
            </a:r>
            <a:r>
              <a:rPr lang="en-US" sz="1400" b="1" dirty="0" smtClean="0">
                <a:solidFill>
                  <a:schemeClr val="bg1"/>
                </a:solidFill>
                <a:latin typeface="Arial" panose="020B0604020202020204" pitchFamily="34" charset="0"/>
                <a:cs typeface="Arial" panose="020B0604020202020204" pitchFamily="34" charset="0"/>
              </a:rPr>
              <a:t> Edition – Use this for reference and advanced study</a:t>
            </a:r>
          </a:p>
          <a:p>
            <a:pPr marL="285750" indent="-285750">
              <a:buFont typeface="Arial" panose="020B0604020202020204" pitchFamily="34" charset="0"/>
              <a:buChar char="•"/>
            </a:pPr>
            <a:r>
              <a:rPr lang="en-US" sz="1400" b="1" dirty="0" smtClean="0">
                <a:solidFill>
                  <a:schemeClr val="bg1"/>
                </a:solidFill>
                <a:latin typeface="Arial" panose="020B0604020202020204" pitchFamily="34" charset="0"/>
                <a:cs typeface="Arial" panose="020B0604020202020204" pitchFamily="34" charset="0"/>
              </a:rPr>
              <a:t>Make Electronics 2</a:t>
            </a:r>
            <a:r>
              <a:rPr lang="en-US" sz="1400" b="1" baseline="30000" dirty="0" smtClean="0">
                <a:solidFill>
                  <a:schemeClr val="bg1"/>
                </a:solidFill>
                <a:latin typeface="Arial" panose="020B0604020202020204" pitchFamily="34" charset="0"/>
                <a:cs typeface="Arial" panose="020B0604020202020204" pitchFamily="34" charset="0"/>
              </a:rPr>
              <a:t>nd</a:t>
            </a:r>
            <a:r>
              <a:rPr lang="en-US" sz="1400" b="1" dirty="0" smtClean="0">
                <a:solidFill>
                  <a:schemeClr val="bg1"/>
                </a:solidFill>
                <a:latin typeface="Arial" panose="020B0604020202020204" pitchFamily="34" charset="0"/>
                <a:cs typeface="Arial" panose="020B0604020202020204" pitchFamily="34" charset="0"/>
              </a:rPr>
              <a:t> Edition – Use this for self study and back reference</a:t>
            </a:r>
          </a:p>
        </p:txBody>
      </p:sp>
      <p:sp>
        <p:nvSpPr>
          <p:cNvPr id="6" name="TextBox 5"/>
          <p:cNvSpPr txBox="1"/>
          <p:nvPr/>
        </p:nvSpPr>
        <p:spPr>
          <a:xfrm>
            <a:off x="314325" y="5562600"/>
            <a:ext cx="8382000" cy="584775"/>
          </a:xfrm>
          <a:prstGeom prst="rect">
            <a:avLst/>
          </a:prstGeom>
          <a:noFill/>
        </p:spPr>
        <p:txBody>
          <a:bodyPr wrap="square" rtlCol="0">
            <a:spAutoFit/>
          </a:bodyPr>
          <a:lstStyle/>
          <a:p>
            <a:r>
              <a:rPr lang="en-US" dirty="0" smtClean="0">
                <a:solidFill>
                  <a:srgbClr val="FFFF00"/>
                </a:solidFill>
                <a:latin typeface="Arial Black" panose="020B0A04020102020204" pitchFamily="34" charset="0"/>
              </a:rPr>
              <a:t>RETURN FLASH DRIVES AT END OF EACH LESSON</a:t>
            </a:r>
          </a:p>
          <a:p>
            <a:pPr marL="285750" indent="-285750">
              <a:buFont typeface="Arial" panose="020B0604020202020204" pitchFamily="34" charset="0"/>
              <a:buChar char="•"/>
            </a:pPr>
            <a:r>
              <a:rPr lang="en-US" sz="1400" b="1" dirty="0" smtClean="0">
                <a:solidFill>
                  <a:schemeClr val="bg1"/>
                </a:solidFill>
                <a:latin typeface="Arial" panose="020B0604020202020204" pitchFamily="34" charset="0"/>
                <a:cs typeface="Arial" panose="020B0604020202020204" pitchFamily="34" charset="0"/>
              </a:rPr>
              <a:t>I’ll load new content each week, at least that week’s lesson but also sketches</a:t>
            </a:r>
            <a:endParaRPr lang="en-US" sz="1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68096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smtClean="0"/>
              <a:t>Microcontroller Evolution</a:t>
            </a:r>
            <a:endParaRPr lang="en-US" sz="2800" dirty="0"/>
          </a:p>
        </p:txBody>
      </p:sp>
      <p:sp>
        <p:nvSpPr>
          <p:cNvPr id="3" name="Content Placeholder 2"/>
          <p:cNvSpPr>
            <a:spLocks noGrp="1"/>
          </p:cNvSpPr>
          <p:nvPr>
            <p:ph idx="1"/>
          </p:nvPr>
        </p:nvSpPr>
        <p:spPr>
          <a:xfrm>
            <a:off x="457199" y="914400"/>
            <a:ext cx="8379279" cy="3352800"/>
          </a:xfrm>
        </p:spPr>
        <p:txBody>
          <a:bodyPr>
            <a:normAutofit fontScale="77500" lnSpcReduction="20000"/>
          </a:bodyPr>
          <a:lstStyle/>
          <a:p>
            <a:r>
              <a:rPr lang="en-US" sz="2400" dirty="0" smtClean="0"/>
              <a:t>Originally were microprocessors with separate memory, I/O</a:t>
            </a:r>
          </a:p>
          <a:p>
            <a:r>
              <a:rPr lang="en-US" sz="2400" dirty="0" smtClean="0"/>
              <a:t>As chip transistor density increased, it become possible to integrate all components onto a single  System on a Chip, or </a:t>
            </a:r>
            <a:r>
              <a:rPr lang="en-US" sz="2400" dirty="0" err="1" smtClean="0"/>
              <a:t>SoC</a:t>
            </a:r>
            <a:endParaRPr lang="en-US" sz="2400" dirty="0" smtClean="0"/>
          </a:p>
          <a:p>
            <a:r>
              <a:rPr lang="en-US" sz="2400" dirty="0" err="1" smtClean="0"/>
              <a:t>SoCs</a:t>
            </a:r>
            <a:r>
              <a:rPr lang="en-US" sz="2400" dirty="0" smtClean="0"/>
              <a:t> evolved from embedded systems to user/hobbyist-accessible</a:t>
            </a:r>
          </a:p>
          <a:p>
            <a:r>
              <a:rPr lang="en-US" sz="2400" dirty="0" smtClean="0"/>
              <a:t>An </a:t>
            </a:r>
            <a:r>
              <a:rPr lang="en-US" sz="2400" dirty="0" err="1" smtClean="0"/>
              <a:t>SoC</a:t>
            </a:r>
            <a:r>
              <a:rPr lang="en-US" sz="2400" dirty="0" smtClean="0"/>
              <a:t> microcontroller made in a user-accessible format is called a microcontroller board or just “board” for short</a:t>
            </a:r>
          </a:p>
          <a:p>
            <a:r>
              <a:rPr lang="en-US" sz="2400" dirty="0" smtClean="0"/>
              <a:t>All boards offer General Purpose I/O (GPIO) pins which do a variety of things</a:t>
            </a:r>
          </a:p>
          <a:p>
            <a:r>
              <a:rPr lang="en-US" sz="2400" dirty="0" smtClean="0"/>
              <a:t>First and most famous user accessible microcontroller is the Arduino Uno</a:t>
            </a:r>
          </a:p>
          <a:p>
            <a:r>
              <a:rPr lang="en-US" sz="2400" dirty="0" smtClean="0"/>
              <a:t>We now have hundreds of microcontroller boards to choose from</a:t>
            </a:r>
          </a:p>
          <a:p>
            <a:r>
              <a:rPr lang="en-US" sz="2400" dirty="0"/>
              <a:t>See </a:t>
            </a:r>
            <a:r>
              <a:rPr lang="en-US" sz="2400" dirty="0">
                <a:solidFill>
                  <a:srgbClr val="FFFF00"/>
                </a:solidFill>
                <a:hlinkClick r:id="rId2"/>
              </a:rPr>
              <a:t>https://makingcircuits.com/blog/types-of-microcontroller-boards-and-their-applications</a:t>
            </a:r>
            <a:r>
              <a:rPr lang="en-US" sz="2400" dirty="0" smtClean="0">
                <a:solidFill>
                  <a:srgbClr val="FFFF00"/>
                </a:solidFill>
                <a:hlinkClick r:id="rId2"/>
              </a:rPr>
              <a:t>/</a:t>
            </a:r>
            <a:r>
              <a:rPr lang="en-US" sz="2400" dirty="0" smtClean="0"/>
              <a:t> for details and examples</a:t>
            </a:r>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itle 1"/>
          <p:cNvSpPr txBox="1">
            <a:spLocks/>
          </p:cNvSpPr>
          <p:nvPr/>
        </p:nvSpPr>
        <p:spPr>
          <a:xfrm>
            <a:off x="-228600" y="6360319"/>
            <a:ext cx="2743200" cy="3143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smtClean="0"/>
              <a:t>A vintage embedded microcontroller</a:t>
            </a:r>
            <a:endParaRPr lang="en-US" sz="1200" dirty="0"/>
          </a:p>
        </p:txBody>
      </p:sp>
      <p:sp>
        <p:nvSpPr>
          <p:cNvPr id="15" name="Title 1"/>
          <p:cNvSpPr txBox="1">
            <a:spLocks/>
          </p:cNvSpPr>
          <p:nvPr/>
        </p:nvSpPr>
        <p:spPr>
          <a:xfrm>
            <a:off x="2133600" y="5867400"/>
            <a:ext cx="2413794" cy="3143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smtClean="0"/>
              <a:t>Arduino </a:t>
            </a:r>
            <a:r>
              <a:rPr lang="en-US" sz="1200" dirty="0" smtClean="0"/>
              <a:t>Uno</a:t>
            </a:r>
            <a:endParaRPr lang="en-US" sz="1200" dirty="0"/>
          </a:p>
        </p:txBody>
      </p:sp>
      <p:sp>
        <p:nvSpPr>
          <p:cNvPr id="5" name="AutoShape 2" descr="https://upload.wikimedia.org/wikipedia/commons/thumb/6/6a/PDP-8e%2C_inside%2C_2.jpg/800px-PDP-8e%2C_inside%2C_2.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Title 1"/>
          <p:cNvSpPr txBox="1">
            <a:spLocks/>
          </p:cNvSpPr>
          <p:nvPr/>
        </p:nvSpPr>
        <p:spPr>
          <a:xfrm>
            <a:off x="6019800" y="6387595"/>
            <a:ext cx="2971800" cy="25977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smtClean="0"/>
              <a:t>The Make/Digi-Key Boards Guide</a:t>
            </a:r>
            <a:endParaRPr lang="en-US" sz="1200"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4343400"/>
            <a:ext cx="2018721"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6078" y="4367402"/>
            <a:ext cx="1968838"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4114800"/>
            <a:ext cx="1612839" cy="2282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76800" y="4403642"/>
            <a:ext cx="976480" cy="1308643"/>
          </a:xfrm>
          <a:prstGeom prst="rect">
            <a:avLst/>
          </a:prstGeom>
        </p:spPr>
      </p:pic>
      <p:sp>
        <p:nvSpPr>
          <p:cNvPr id="16" name="Title 1"/>
          <p:cNvSpPr txBox="1">
            <a:spLocks/>
          </p:cNvSpPr>
          <p:nvPr/>
        </p:nvSpPr>
        <p:spPr>
          <a:xfrm>
            <a:off x="4291806" y="5867399"/>
            <a:ext cx="2185194" cy="3143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smtClean="0"/>
              <a:t>LOLIN</a:t>
            </a:r>
            <a:r>
              <a:rPr lang="en-US" sz="1200" dirty="0" smtClean="0"/>
              <a:t> </a:t>
            </a:r>
            <a:r>
              <a:rPr lang="en-US" sz="1200" dirty="0" err="1" smtClean="0"/>
              <a:t>WeMos</a:t>
            </a:r>
            <a:r>
              <a:rPr lang="en-US" sz="1200" dirty="0" smtClean="0"/>
              <a:t> D1 Mini</a:t>
            </a:r>
            <a:endParaRPr lang="en-US" sz="1200" dirty="0"/>
          </a:p>
        </p:txBody>
      </p:sp>
    </p:spTree>
    <p:extLst>
      <p:ext uri="{BB962C8B-B14F-4D97-AF65-F5344CB8AC3E}">
        <p14:creationId xmlns:p14="http://schemas.microsoft.com/office/powerpoint/2010/main" val="1009577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1143000"/>
          </a:xfrm>
        </p:spPr>
        <p:txBody>
          <a:bodyPr/>
          <a:lstStyle/>
          <a:p>
            <a:r>
              <a:rPr lang="en-US" sz="3200" dirty="0" smtClean="0"/>
              <a:t>Generic Microcontroller Architecture</a:t>
            </a:r>
            <a:endParaRPr lang="en-US" sz="3200" dirty="0"/>
          </a:p>
        </p:txBody>
      </p:sp>
      <p:sp>
        <p:nvSpPr>
          <p:cNvPr id="3" name="Content Placeholder 2"/>
          <p:cNvSpPr>
            <a:spLocks noGrp="1"/>
          </p:cNvSpPr>
          <p:nvPr>
            <p:ph idx="1"/>
          </p:nvPr>
        </p:nvSpPr>
        <p:spPr>
          <a:xfrm>
            <a:off x="457200" y="2514600"/>
            <a:ext cx="3189604" cy="3997324"/>
          </a:xfrm>
        </p:spPr>
        <p:txBody>
          <a:bodyPr>
            <a:normAutofit/>
          </a:bodyPr>
          <a:lstStyle/>
          <a:p>
            <a:r>
              <a:rPr lang="en-US" sz="1800" dirty="0" smtClean="0"/>
              <a:t>Central Processing Unit (CPU)</a:t>
            </a:r>
          </a:p>
          <a:p>
            <a:r>
              <a:rPr lang="en-US" sz="1800" dirty="0" smtClean="0"/>
              <a:t>Running program memory (Dynamic RAM)</a:t>
            </a:r>
          </a:p>
          <a:p>
            <a:r>
              <a:rPr lang="en-US" sz="1800" dirty="0" smtClean="0"/>
              <a:t>Stored program memory (Flash)</a:t>
            </a:r>
          </a:p>
          <a:p>
            <a:r>
              <a:rPr lang="en-US" sz="1800" dirty="0" smtClean="0"/>
              <a:t>I/O ports and signal converters</a:t>
            </a:r>
          </a:p>
          <a:p>
            <a:r>
              <a:rPr lang="en-US" sz="1800" dirty="0" smtClean="0"/>
              <a:t>Clock source and timers</a:t>
            </a:r>
          </a:p>
          <a:p>
            <a:r>
              <a:rPr lang="en-US" sz="1800" dirty="0" smtClean="0"/>
              <a:t>Power regulator</a:t>
            </a:r>
          </a:p>
          <a:p>
            <a:endParaRPr lang="en-US" sz="1800" dirty="0" smtClean="0"/>
          </a:p>
          <a:p>
            <a:pPr marL="0" indent="0">
              <a:buNone/>
            </a:pP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6804" y="2514600"/>
            <a:ext cx="5253158" cy="399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p:cNvSpPr txBox="1">
            <a:spLocks/>
          </p:cNvSpPr>
          <p:nvPr/>
        </p:nvSpPr>
        <p:spPr>
          <a:xfrm>
            <a:off x="457200" y="1524000"/>
            <a:ext cx="8229600" cy="914400"/>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smtClean="0"/>
              <a:t>All microcontrollers use a similar architecture with similar parts. There are unique features for each processor and each board, yet they all have basic concepts in common</a:t>
            </a:r>
          </a:p>
        </p:txBody>
      </p:sp>
    </p:spTree>
    <p:extLst>
      <p:ext uri="{BB962C8B-B14F-4D97-AF65-F5344CB8AC3E}">
        <p14:creationId xmlns:p14="http://schemas.microsoft.com/office/powerpoint/2010/main" val="40935965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1327</TotalTime>
  <Words>1372</Words>
  <Application>Microsoft Office PowerPoint</Application>
  <PresentationFormat>On-screen Show (4:3)</PresentationFormat>
  <Paragraphs>226</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SEICHE 2022 Basic Arduino Programming</vt:lpstr>
      <vt:lpstr>YOUR INSTRUCTOR</vt:lpstr>
      <vt:lpstr>“Lesson” 1 – Intro and Setup</vt:lpstr>
      <vt:lpstr>Class Format and Goals “Detailed understanding of basic C language programming”</vt:lpstr>
      <vt:lpstr>The Maker and Hacker Approach</vt:lpstr>
      <vt:lpstr>Lesson Plan Overview</vt:lpstr>
      <vt:lpstr>USB Flash Drive Inventory</vt:lpstr>
      <vt:lpstr>Microcontroller Evolution</vt:lpstr>
      <vt:lpstr>Generic Microcontroller Architecture</vt:lpstr>
      <vt:lpstr>Microcontroller Differences</vt:lpstr>
      <vt:lpstr>Our Microcontroller: The WeMos D1 Mini</vt:lpstr>
      <vt:lpstr>SEICHE LED Display Architecture</vt:lpstr>
      <vt:lpstr>Formal End of Lesson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PFROMMEYER</dc:creator>
  <cp:lastModifiedBy>PFROMMEYER</cp:lastModifiedBy>
  <cp:revision>20</cp:revision>
  <cp:lastPrinted>2022-09-06T16:36:31Z</cp:lastPrinted>
  <dcterms:created xsi:type="dcterms:W3CDTF">2022-02-01T06:18:00Z</dcterms:created>
  <dcterms:modified xsi:type="dcterms:W3CDTF">2022-09-06T16:47:58Z</dcterms:modified>
</cp:coreProperties>
</file>